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66" r:id="rId2"/>
    <p:sldId id="267" r:id="rId3"/>
    <p:sldId id="341" r:id="rId4"/>
    <p:sldId id="311" r:id="rId5"/>
    <p:sldId id="312" r:id="rId6"/>
    <p:sldId id="369" r:id="rId7"/>
    <p:sldId id="313" r:id="rId8"/>
    <p:sldId id="342" r:id="rId9"/>
    <p:sldId id="348" r:id="rId10"/>
    <p:sldId id="349" r:id="rId11"/>
    <p:sldId id="350" r:id="rId12"/>
    <p:sldId id="320" r:id="rId13"/>
    <p:sldId id="319" r:id="rId14"/>
    <p:sldId id="323" r:id="rId15"/>
    <p:sldId id="338" r:id="rId16"/>
    <p:sldId id="339" r:id="rId17"/>
    <p:sldId id="370" r:id="rId18"/>
    <p:sldId id="327" r:id="rId19"/>
    <p:sldId id="335" r:id="rId20"/>
    <p:sldId id="351" r:id="rId21"/>
    <p:sldId id="321" r:id="rId22"/>
    <p:sldId id="329" r:id="rId23"/>
    <p:sldId id="340" r:id="rId24"/>
    <p:sldId id="362" r:id="rId25"/>
    <p:sldId id="332" r:id="rId26"/>
    <p:sldId id="331" r:id="rId27"/>
    <p:sldId id="363" r:id="rId28"/>
    <p:sldId id="336" r:id="rId29"/>
    <p:sldId id="322" r:id="rId30"/>
    <p:sldId id="330" r:id="rId31"/>
    <p:sldId id="355" r:id="rId32"/>
    <p:sldId id="352" r:id="rId33"/>
    <p:sldId id="353" r:id="rId34"/>
    <p:sldId id="354" r:id="rId35"/>
    <p:sldId id="371" r:id="rId36"/>
    <p:sldId id="356" r:id="rId37"/>
    <p:sldId id="280" r:id="rId38"/>
    <p:sldId id="368" r:id="rId39"/>
    <p:sldId id="366" r:id="rId40"/>
    <p:sldId id="357" r:id="rId41"/>
    <p:sldId id="359" r:id="rId42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5993" autoAdjust="0"/>
  </p:normalViewPr>
  <p:slideViewPr>
    <p:cSldViewPr snapToGrid="0">
      <p:cViewPr varScale="1">
        <p:scale>
          <a:sx n="71" d="100"/>
          <a:sy n="71" d="100"/>
        </p:scale>
        <p:origin x="84" y="5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8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31665E-8E8E-CD46-BDAB-7B39B3612E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C9AA0-DC88-6D40-8682-160ECDE1C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12BC-EC0E-6446-A774-DE9589606F67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9A54F-F223-C047-8C29-75C2D0917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C03E6-2154-F44D-8AD5-7CE26A0BF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4A11-0E5F-3B47-AF47-05405984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B66A8-84A3-4029-AEE0-ABE9D0522317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1FE3D-A77A-45B8-8A34-524A25992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NWREC – North Willamette Reach and Extension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58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capstone teams I led were varied in size and technical ability 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Started with 4 teams of electrical engineering students each team was 4 – 5 people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Fall 2021 I led a team of remote CS capstone students, 5 person team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term (Winter 2022) I led 2 teams of ME and IE capstone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0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go through each section individually starting with the Mechanical Design </a:t>
            </a:r>
            <a:br>
              <a:rPr lang="en-US" dirty="0"/>
            </a:br>
            <a:r>
              <a:rPr lang="en-US" dirty="0"/>
              <a:t>- Build up the system sub-system by sub-system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18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of the mechanical design was 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Modularity 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Standard materials (</a:t>
            </a:r>
            <a:r>
              <a:rPr lang="en-US" dirty="0" err="1"/>
              <a:t>tslot</a:t>
            </a:r>
            <a:r>
              <a:rPr lang="en-US" dirty="0"/>
              <a:t> extrusion)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Reliability over long distances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11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options for linear motion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Rack and Pinion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Timing Belt and Pulley </a:t>
            </a:r>
          </a:p>
          <a:p>
            <a:pPr marL="171450" indent="-171450">
              <a:buFontTx/>
              <a:buChar char="-"/>
            </a:pPr>
            <a:r>
              <a:rPr lang="en-US" dirty="0"/>
              <a:t>Tensioned Cable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8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chose to design with a rack and pinion with a tensioned belt </a:t>
            </a:r>
          </a:p>
          <a:p>
            <a:pPr marL="171450" indent="-171450">
              <a:buFontTx/>
              <a:buChar char="-"/>
            </a:pPr>
            <a:r>
              <a:rPr lang="en-US" dirty="0"/>
              <a:t>Less stress on the belt length 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cost (belts &lt; racks)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add length easily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05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mechanical design features a gantry-style CNC system </a:t>
            </a:r>
          </a:p>
          <a:p>
            <a:pPr marL="171450" indent="-171450">
              <a:buFontTx/>
              <a:buChar char="-"/>
            </a:pPr>
            <a:r>
              <a:rPr lang="en-US" dirty="0"/>
              <a:t>Dual X motors for motion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T slot aluminum extrusion for material </a:t>
            </a:r>
          </a:p>
          <a:p>
            <a:pPr marL="171450" indent="-171450">
              <a:buFontTx/>
              <a:buChar char="-"/>
            </a:pPr>
            <a:r>
              <a:rPr lang="en-US" dirty="0"/>
              <a:t>Adjustable caster feet for uneven ground</a:t>
            </a:r>
          </a:p>
          <a:p>
            <a:pPr marL="171450" indent="-171450">
              <a:buFontTx/>
              <a:buChar char="-"/>
            </a:pPr>
            <a:r>
              <a:rPr lang="en-US" dirty="0"/>
              <a:t>Belt system is adjustable with 2 different tensioners </a:t>
            </a:r>
          </a:p>
          <a:p>
            <a:pPr marL="171450" indent="-171450">
              <a:buFontTx/>
              <a:buChar char="-"/>
            </a:pPr>
            <a:r>
              <a:rPr lang="en-US" dirty="0"/>
              <a:t>Easily add track as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1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highlights of the current mechanical system are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torque X carriages to carry a range of different loads </a:t>
            </a:r>
          </a:p>
          <a:p>
            <a:pPr marL="171450" indent="-171450">
              <a:buFontTx/>
              <a:buChar char="-"/>
            </a:pPr>
            <a:r>
              <a:rPr lang="en-US" dirty="0"/>
              <a:t>Clamp style bearings for adjustable rigidity on the tracks </a:t>
            </a:r>
          </a:p>
          <a:p>
            <a:pPr marL="171450" indent="-171450">
              <a:buFontTx/>
              <a:buChar char="-"/>
            </a:pPr>
            <a:r>
              <a:rPr lang="en-US" dirty="0"/>
              <a:t>Mix and match assemblies in CAD for easy upgrades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Simple adjustments to length and width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8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09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95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0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13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Electrical portion I tried to focus on user accessibility </a:t>
            </a:r>
          </a:p>
          <a:p>
            <a:pPr marL="171450" indent="-171450">
              <a:buFontTx/>
              <a:buChar char="-"/>
            </a:pPr>
            <a:r>
              <a:rPr lang="en-US" dirty="0"/>
              <a:t>Plug and Play operation where possible </a:t>
            </a:r>
          </a:p>
          <a:p>
            <a:pPr marL="171450" indent="-171450">
              <a:buFontTx/>
              <a:buChar char="-"/>
            </a:pPr>
            <a:r>
              <a:rPr lang="en-US" dirty="0"/>
              <a:t>System Reliability and stand-alone operation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Water resistance where possible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system diagram was made to keep track of necessary components and systems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 host is configurable to user (RPI, Jetson, Laptop) </a:t>
            </a:r>
          </a:p>
          <a:p>
            <a:pPr marL="171450" indent="-171450">
              <a:buFontTx/>
              <a:buChar char="-"/>
            </a:pPr>
            <a:r>
              <a:rPr lang="en-US" dirty="0"/>
              <a:t>GRBL firmware controller for desired motion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Stepper nodes to execute axis motion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72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behind the motors was that we could have separate “nodes” connected by a common interface, in this case POE </a:t>
            </a:r>
          </a:p>
          <a:p>
            <a:pPr marL="171450" indent="-171450">
              <a:buFontTx/>
              <a:buChar char="-"/>
            </a:pPr>
            <a:r>
              <a:rPr lang="en-US" dirty="0"/>
              <a:t>Ethernet cabling is readily available and has some very good lumped model circuit values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resistance and capacitance per unit length and great value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is already a standard available for 50W power, we only need 24W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Cables can be rated for outdoor and underwater 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2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important element of the electrical design was the Integrated Stepper Driver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Operates on the TMC2209 or TMC2208 chipsets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Wide range of supply voltage 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current capabilities which are adjustable 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noise operation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RJ45 connector for power and signals (Ethernet for most)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80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GRBL controller serves as the main board for motion control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Uses an ESP32 at its heart to do computation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6 axis configuration or dual axis with 5 independent axes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Built in Web UI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Uses an RTOS backend to interpret commands and parse serial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2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consolidate the electronics as much as possible, an Electronics Box or </a:t>
            </a:r>
            <a:r>
              <a:rPr lang="en-US" dirty="0" err="1"/>
              <a:t>Ebox</a:t>
            </a:r>
            <a:r>
              <a:rPr lang="en-US" dirty="0"/>
              <a:t> was made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main electrical components responsible for command and control </a:t>
            </a:r>
          </a:p>
          <a:p>
            <a:pPr marL="171450" indent="-171450">
              <a:buFontTx/>
              <a:buChar char="-"/>
            </a:pPr>
            <a:r>
              <a:rPr lang="en-US" dirty="0"/>
              <a:t>Power conversions done locally 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Secure case with weatherproof qualities bought COTS 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inputs required are Ethernet and Power, all else is localized to the moving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45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20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69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1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28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HyperSpectral</a:t>
            </a:r>
            <a:r>
              <a:rPr lang="en-US" dirty="0"/>
              <a:t> imaging and NVDI? </a:t>
            </a:r>
            <a:br>
              <a:rPr lang="en-US" dirty="0"/>
            </a:br>
            <a:r>
              <a:rPr lang="en-US" dirty="0"/>
              <a:t>Example uses include growth experiments, nutrient efficiency,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 err="1"/>
              <a:t>Repeatablity</a:t>
            </a:r>
            <a:r>
              <a:rPr lang="en-US" dirty="0"/>
              <a:t> is import for time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5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1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2 camera interfaces we developed for the software </a:t>
            </a:r>
          </a:p>
          <a:p>
            <a:r>
              <a:rPr lang="en-US" dirty="0"/>
              <a:t>-</a:t>
            </a:r>
            <a:r>
              <a:rPr lang="en-US" dirty="0" err="1"/>
              <a:t>MicaSense</a:t>
            </a:r>
            <a:r>
              <a:rPr lang="en-US" dirty="0"/>
              <a:t> </a:t>
            </a:r>
            <a:r>
              <a:rPr lang="en-US" dirty="0" err="1"/>
              <a:t>RedEdge</a:t>
            </a:r>
            <a:r>
              <a:rPr lang="en-US" dirty="0"/>
              <a:t> M – Actual </a:t>
            </a:r>
            <a:r>
              <a:rPr lang="en-US" dirty="0" err="1"/>
              <a:t>HyperSpectral</a:t>
            </a:r>
            <a:r>
              <a:rPr lang="en-US" dirty="0"/>
              <a:t> camera we originally intended to use </a:t>
            </a:r>
          </a:p>
          <a:p>
            <a:r>
              <a:rPr lang="en-US" dirty="0"/>
              <a:t>-Developed by the capstone team, I refined it and added some bugfixes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I developed a node to handle the DFK33GP006 camera </a:t>
            </a:r>
          </a:p>
          <a:p>
            <a:pPr marL="171450" indent="-171450">
              <a:buFontTx/>
              <a:buChar char="-"/>
            </a:pPr>
            <a:r>
              <a:rPr lang="en-US" dirty="0"/>
              <a:t>- Machine vision camera which has </a:t>
            </a:r>
            <a:r>
              <a:rPr lang="en-US"/>
              <a:t>high resolution, can be used for RGB NDVI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08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70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889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93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with the undergraduate teams I led let’s talk about the overall good aspects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Responsibility</a:t>
            </a:r>
            <a:br>
              <a:rPr lang="en-US" dirty="0"/>
            </a:br>
            <a:r>
              <a:rPr lang="en-US" dirty="0"/>
              <a:t>- As a team lead its important to be clear and ensure the work is aligned with the overall goal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know best how to engage team members and encourage them to do better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Helped to tie the project to personal achievement (they do good, they look good)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Communication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Important to communicate early and often so they can begin work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Use a standard form of communication so everyone knows how to contact you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Structure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Maintain regular meetings for feedback and to keep everyone on track 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53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things that I think were challenging from a team management perspective were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Creating accountability </a:t>
            </a:r>
          </a:p>
          <a:p>
            <a:pPr marL="171450" indent="-171450">
              <a:buFontTx/>
              <a:buChar char="-"/>
            </a:pPr>
            <a:r>
              <a:rPr lang="en-US" dirty="0"/>
              <a:t>- It was challenging being able to figure out exact expectation, especially with different teams 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to have a backup plan in case the teams results end in failure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Documetnation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- While I tried to encourage documentation, ultimately it’ll be different for different teams </a:t>
            </a:r>
          </a:p>
          <a:p>
            <a:pPr marL="171450" indent="-171450">
              <a:buFontTx/>
              <a:buChar char="-"/>
            </a:pPr>
            <a:r>
              <a:rPr lang="en-US" dirty="0"/>
              <a:t>-- Need a common repository so it doesn’t end up everywhere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Empowerment </a:t>
            </a:r>
          </a:p>
          <a:p>
            <a:pPr marL="171450" indent="-171450">
              <a:buFontTx/>
              <a:buChar char="-"/>
            </a:pPr>
            <a:r>
              <a:rPr lang="en-US" dirty="0"/>
              <a:t>-- Give teams more flexibility to try out new ideas instead of the ones I want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7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I’d like to talk about the potential improvements that could be made to the system as it is </a:t>
            </a:r>
          </a:p>
          <a:p>
            <a:r>
              <a:rPr lang="en-US" dirty="0"/>
              <a:t>-Mechanical 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Improved stability for longer lengths of track </a:t>
            </a:r>
          </a:p>
          <a:p>
            <a:pPr marL="171450" indent="-171450">
              <a:buFontTx/>
              <a:buChar char="-"/>
            </a:pPr>
            <a:r>
              <a:rPr lang="en-US" dirty="0"/>
              <a:t>Electrical </a:t>
            </a:r>
          </a:p>
          <a:p>
            <a:pPr marL="171450" indent="-171450">
              <a:buFontTx/>
              <a:buChar char="-"/>
            </a:pPr>
            <a:r>
              <a:rPr lang="en-US" dirty="0"/>
              <a:t>- There’s an updated firmware version that can be deployed which offers more features such as easier limit switch setup </a:t>
            </a:r>
          </a:p>
          <a:p>
            <a:pPr marL="171450" indent="-171450">
              <a:buFontTx/>
              <a:buChar char="-"/>
            </a:pPr>
            <a:r>
              <a:rPr lang="en-US" dirty="0"/>
              <a:t>Software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- RGB NDVI measurement can be automated and verified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the project itself, </a:t>
            </a:r>
          </a:p>
          <a:p>
            <a:pPr marL="171450" indent="-171450">
              <a:buFontTx/>
              <a:buChar char="-"/>
            </a:pPr>
            <a:r>
              <a:rPr lang="en-US" dirty="0"/>
              <a:t>Large area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Weatherproof (outdoor area) 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Modular </a:t>
            </a:r>
          </a:p>
          <a:p>
            <a:pPr marL="171450" indent="-171450">
              <a:buFontTx/>
              <a:buChar char="-"/>
            </a:pPr>
            <a:r>
              <a:rPr lang="en-US" dirty="0"/>
              <a:t>Plug and play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 Interface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72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the project itself, </a:t>
            </a:r>
          </a:p>
          <a:p>
            <a:pPr marL="171450" indent="-171450">
              <a:buFontTx/>
              <a:buChar char="-"/>
            </a:pPr>
            <a:r>
              <a:rPr lang="en-US" dirty="0"/>
              <a:t>Large area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Weatherproof (outdoor area) 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Modular </a:t>
            </a:r>
          </a:p>
          <a:p>
            <a:pPr marL="171450" indent="-171450">
              <a:buFontTx/>
              <a:buChar char="-"/>
            </a:pPr>
            <a:r>
              <a:rPr lang="en-US" dirty="0"/>
              <a:t>Plug and play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 Interface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38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working on the project Winter term of last year (2021) 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Started by assessing the requirements for the system 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Prototyped a rough model using CAD software (Inventor) 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Assessed the feasibility using my experience along with research on other systems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Worked with Electrical capstones to operate the provided hardware as-is </a:t>
            </a:r>
          </a:p>
          <a:p>
            <a:pPr marL="171450" indent="-171450">
              <a:buFontTx/>
              <a:buChar char="-"/>
            </a:pPr>
            <a:r>
              <a:rPr lang="en-US" dirty="0"/>
              <a:t>Had to completely redesign and update the current materials for capstone use / testing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35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spring and summer terms were devoted to refining the rev 1.0 prototype and developing the electronics sub-system 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Finalized a requirements list along with specifications for each requirement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Created a System Block diagram for the electronics 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Based on block diagram, developed PCBs and verified operation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0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39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this brings us to Winter 2022 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Created finalized documentation based on revision 2.0 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Finalized the BOM with updated prices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Integrated the finalized system up at NWREC 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Worked with ME teams on iteration of mechanical design 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Worked with IE teams on documentation and assembly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6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696199" y="0"/>
            <a:ext cx="4572002" cy="6858000"/>
            <a:chOff x="0" y="0"/>
            <a:chExt cx="4572002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953" r="49988"/>
            <a:stretch/>
          </p:blipFill>
          <p:spPr>
            <a:xfrm>
              <a:off x="0" y="6031832"/>
              <a:ext cx="4572001" cy="826168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7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7716253" cy="2387600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7716253" cy="165576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Oregon State University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60" y="4741558"/>
            <a:ext cx="1165484" cy="12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9"/>
          <a:stretch/>
        </p:blipFill>
        <p:spPr>
          <a:xfrm>
            <a:off x="-431" y="10633"/>
            <a:ext cx="12192431" cy="684736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0"/>
            <a:ext cx="12189806" cy="2923082"/>
            <a:chOff x="0" y="0"/>
            <a:chExt cx="9141806" cy="2923082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377"/>
            <a:stretch>
              <a:fillRect/>
            </a:stretch>
          </p:blipFill>
          <p:spPr>
            <a:xfrm>
              <a:off x="0" y="0"/>
              <a:ext cx="9141806" cy="2923082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83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595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813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999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6206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0524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838" b="5"/>
          <a:stretch/>
        </p:blipFill>
        <p:spPr>
          <a:xfrm>
            <a:off x="9135291" y="-21265"/>
            <a:ext cx="3060253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0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1010766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F4F0F-2CBB-394C-8D28-1DF13077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14" y="2813879"/>
            <a:ext cx="7326313" cy="1263176"/>
          </a:xfrm>
        </p:spPr>
        <p:txBody>
          <a:bodyPr/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158041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722" b="5"/>
          <a:stretch/>
        </p:blipFill>
        <p:spPr>
          <a:xfrm>
            <a:off x="9145921" y="-21265"/>
            <a:ext cx="3070889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-3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3C989-1309-994B-B24D-52010CD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549" y="2893321"/>
            <a:ext cx="7326314" cy="1104292"/>
          </a:xfrm>
        </p:spPr>
        <p:txBody>
          <a:bodyPr>
            <a:normAutofit/>
          </a:bodyPr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7783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01478-0708-F548-B1EB-39A1F968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/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/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138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1F63B3-6FE0-3D4F-9AB1-C16F9215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5886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34C4C1-9B17-BE4B-864B-32014387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0788"/>
            <a:ext cx="9112250" cy="1606738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20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F70703-6BF1-C845-A5DA-3580FF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910830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61861"/>
            <a:ext cx="9112250" cy="1565664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76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989875-230F-E04E-A996-BB83824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58052"/>
            <a:ext cx="9112250" cy="1569473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805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5FBC4E-4719-5B44-AFFB-ED854845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92169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4539"/>
            <a:ext cx="9112250" cy="1602986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4193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3050617" cy="6858000"/>
          </a:xfrm>
          <a:prstGeom prst="rect">
            <a:avLst/>
          </a:prstGeom>
          <a:solidFill>
            <a:srgbClr val="DC430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09887" y="0"/>
            <a:ext cx="3058740" cy="6858000"/>
          </a:xfrm>
          <a:prstGeom prst="rect">
            <a:avLst/>
          </a:prstGeom>
          <a:solidFill>
            <a:srgbClr val="DC430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51090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68699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64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69991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3069628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17495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17132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9157682" y="2184822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57319" y="2659616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148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89950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Gill Sans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34946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5927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348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1225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82650" y="1914525"/>
            <a:ext cx="10452100" cy="45497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000" baseline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371600" indent="-457200"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14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378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0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4018145" y="1386020"/>
            <a:ext cx="4112166" cy="4112166"/>
          </a:xfrm>
          <a:prstGeom prst="ellipse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73420" y="3859025"/>
            <a:ext cx="3638939" cy="49492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617028" y="2165323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607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sp>
        <p:nvSpPr>
          <p:cNvPr id="39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005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9"/>
          <a:stretch/>
        </p:blipFill>
        <p:spPr>
          <a:xfrm>
            <a:off x="-431" y="95692"/>
            <a:ext cx="12192431" cy="676230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-53163"/>
            <a:ext cx="12189806" cy="2976245"/>
            <a:chOff x="0" y="-53163"/>
            <a:chExt cx="9141806" cy="2976245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5" b="57376"/>
            <a:stretch/>
          </p:blipFill>
          <p:spPr>
            <a:xfrm>
              <a:off x="0" y="-53163"/>
              <a:ext cx="9141806" cy="2976245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D1E99-0845-447A-9031-65FA317316B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0797-FCF4-492A-A828-CBC0DD9B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9" r:id="rId5"/>
    <p:sldLayoutId id="2147483654" r:id="rId6"/>
    <p:sldLayoutId id="2147483657" r:id="rId7"/>
    <p:sldLayoutId id="2147483680" r:id="rId8"/>
    <p:sldLayoutId id="2147483656" r:id="rId9"/>
    <p:sldLayoutId id="2147483681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3.wmv"/><Relationship Id="rId7" Type="http://schemas.openxmlformats.org/officeDocument/2006/relationships/image" Target="../media/image10.emf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video" Target="../media/media3.wmv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7.png"/><Relationship Id="rId5" Type="http://schemas.openxmlformats.org/officeDocument/2006/relationships/image" Target="../media/image10.emf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emf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Hyperspectral Imaging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Master’s Defense | Non-Thesis option</a:t>
            </a:r>
            <a:br>
              <a:rPr lang="en-US" dirty="0"/>
            </a:br>
            <a:r>
              <a:rPr lang="en-US" dirty="0"/>
              <a:t>Jorian Bruslind | Electrical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159406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2836" y="1224333"/>
            <a:ext cx="1748466" cy="49492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Project Start</a:t>
            </a:r>
          </a:p>
        </p:txBody>
      </p:sp>
      <p:grpSp>
        <p:nvGrpSpPr>
          <p:cNvPr id="8" name="Google Shape;771;p48">
            <a:extLst>
              <a:ext uri="{FF2B5EF4-FFF2-40B4-BE49-F238E27FC236}">
                <a16:creationId xmlns:a16="http://schemas.microsoft.com/office/drawing/2014/main" id="{D1D28CEE-1CC2-469D-916D-F9AB1CC49F15}"/>
              </a:ext>
            </a:extLst>
          </p:cNvPr>
          <p:cNvGrpSpPr/>
          <p:nvPr/>
        </p:nvGrpSpPr>
        <p:grpSpPr>
          <a:xfrm>
            <a:off x="1245317" y="1467196"/>
            <a:ext cx="723375" cy="1124396"/>
            <a:chOff x="4318975" y="1083450"/>
            <a:chExt cx="529800" cy="591305"/>
          </a:xfrm>
          <a:solidFill>
            <a:schemeClr val="bg1">
              <a:lumMod val="65000"/>
            </a:schemeClr>
          </a:solidFill>
        </p:grpSpPr>
        <p:sp>
          <p:nvSpPr>
            <p:cNvPr id="10" name="Google Shape;772;p48">
              <a:extLst>
                <a:ext uri="{FF2B5EF4-FFF2-40B4-BE49-F238E27FC236}">
                  <a16:creationId xmlns:a16="http://schemas.microsoft.com/office/drawing/2014/main" id="{9D5A29D4-0C87-45FD-85F5-C401A5DDF16B}"/>
                </a:ext>
              </a:extLst>
            </p:cNvPr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773;p48">
              <a:extLst>
                <a:ext uri="{FF2B5EF4-FFF2-40B4-BE49-F238E27FC236}">
                  <a16:creationId xmlns:a16="http://schemas.microsoft.com/office/drawing/2014/main" id="{7766C967-EA31-4A96-8AB3-3BA89172E332}"/>
                </a:ext>
              </a:extLst>
            </p:cNvPr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grpFill/>
            <a:ln w="952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D77CEC-6E86-4650-887C-6BB172B6F849}"/>
              </a:ext>
            </a:extLst>
          </p:cNvPr>
          <p:cNvSpPr txBox="1">
            <a:spLocks/>
          </p:cNvSpPr>
          <p:nvPr/>
        </p:nvSpPr>
        <p:spPr>
          <a:xfrm>
            <a:off x="2172837" y="1742083"/>
            <a:ext cx="2566431" cy="100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>
              <a:solidFill>
                <a:srgbClr val="DC4405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762605-7B3F-4F15-8E25-7A1D0B95E924}"/>
              </a:ext>
            </a:extLst>
          </p:cNvPr>
          <p:cNvSpPr txBox="1">
            <a:spLocks/>
          </p:cNvSpPr>
          <p:nvPr/>
        </p:nvSpPr>
        <p:spPr>
          <a:xfrm>
            <a:off x="653352" y="1467205"/>
            <a:ext cx="738483" cy="504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Winter 2021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9AC5922-5514-4C50-8CDE-B9326D64A00E}"/>
              </a:ext>
            </a:extLst>
          </p:cNvPr>
          <p:cNvSpPr txBox="1">
            <a:spLocks/>
          </p:cNvSpPr>
          <p:nvPr/>
        </p:nvSpPr>
        <p:spPr>
          <a:xfrm>
            <a:off x="2172837" y="2839200"/>
            <a:ext cx="2566431" cy="100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>
              <a:solidFill>
                <a:srgbClr val="DC4405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F0D8F24-C269-4E61-A68F-4B25FD64DFE2}"/>
              </a:ext>
            </a:extLst>
          </p:cNvPr>
          <p:cNvSpPr txBox="1">
            <a:spLocks/>
          </p:cNvSpPr>
          <p:nvPr/>
        </p:nvSpPr>
        <p:spPr>
          <a:xfrm>
            <a:off x="2172838" y="3362276"/>
            <a:ext cx="2056262" cy="4949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Courier New" panose="02070309020205020404" pitchFamily="49" charset="0"/>
              <a:buNone/>
            </a:pPr>
            <a:r>
              <a:rPr lang="en-US" b="1" dirty="0">
                <a:solidFill>
                  <a:srgbClr val="DC4405"/>
                </a:solidFill>
              </a:rPr>
              <a:t>Second Revision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146D079-AD44-4B39-832B-3D7D253C6841}"/>
              </a:ext>
            </a:extLst>
          </p:cNvPr>
          <p:cNvSpPr txBox="1">
            <a:spLocks/>
          </p:cNvSpPr>
          <p:nvPr/>
        </p:nvSpPr>
        <p:spPr>
          <a:xfrm>
            <a:off x="2172837" y="3904004"/>
            <a:ext cx="2566431" cy="1003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Hardware Integration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Update CAD model (Rev 2.0)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Software Capstone Team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Rigorous verification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>
              <a:solidFill>
                <a:srgbClr val="DC4405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44272EA-9C62-421C-918E-4480F7ABB572}"/>
              </a:ext>
            </a:extLst>
          </p:cNvPr>
          <p:cNvSpPr txBox="1">
            <a:spLocks/>
          </p:cNvSpPr>
          <p:nvPr/>
        </p:nvSpPr>
        <p:spPr>
          <a:xfrm>
            <a:off x="653354" y="3605148"/>
            <a:ext cx="738483" cy="504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DC4405"/>
                </a:solidFill>
              </a:rPr>
              <a:t>Fall 2021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62EFDEB-CF62-4395-9A5A-FD38F9CB6EAA}"/>
              </a:ext>
            </a:extLst>
          </p:cNvPr>
          <p:cNvSpPr txBox="1">
            <a:spLocks/>
          </p:cNvSpPr>
          <p:nvPr/>
        </p:nvSpPr>
        <p:spPr>
          <a:xfrm>
            <a:off x="2172836" y="2321450"/>
            <a:ext cx="1748466" cy="4949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Courier New" panose="02070309020205020404" pitchFamily="49" charset="0"/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First Revision</a:t>
            </a:r>
          </a:p>
        </p:txBody>
      </p:sp>
      <p:grpSp>
        <p:nvGrpSpPr>
          <p:cNvPr id="33" name="Google Shape;771;p48">
            <a:extLst>
              <a:ext uri="{FF2B5EF4-FFF2-40B4-BE49-F238E27FC236}">
                <a16:creationId xmlns:a16="http://schemas.microsoft.com/office/drawing/2014/main" id="{4427C3F9-1572-4BAD-A7F5-A184FCFB594F}"/>
              </a:ext>
            </a:extLst>
          </p:cNvPr>
          <p:cNvGrpSpPr/>
          <p:nvPr/>
        </p:nvGrpSpPr>
        <p:grpSpPr>
          <a:xfrm>
            <a:off x="1245317" y="2564313"/>
            <a:ext cx="723375" cy="1124396"/>
            <a:chOff x="4318975" y="1083450"/>
            <a:chExt cx="529800" cy="591305"/>
          </a:xfrm>
          <a:solidFill>
            <a:schemeClr val="bg1">
              <a:lumMod val="65000"/>
            </a:schemeClr>
          </a:solidFill>
        </p:grpSpPr>
        <p:sp>
          <p:nvSpPr>
            <p:cNvPr id="34" name="Google Shape;772;p48">
              <a:extLst>
                <a:ext uri="{FF2B5EF4-FFF2-40B4-BE49-F238E27FC236}">
                  <a16:creationId xmlns:a16="http://schemas.microsoft.com/office/drawing/2014/main" id="{864E92A0-3E2C-4414-96F0-D2D923C135EB}"/>
                </a:ext>
              </a:extLst>
            </p:cNvPr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" name="Google Shape;773;p48">
              <a:extLst>
                <a:ext uri="{FF2B5EF4-FFF2-40B4-BE49-F238E27FC236}">
                  <a16:creationId xmlns:a16="http://schemas.microsoft.com/office/drawing/2014/main" id="{72C105B3-A218-423B-A7E5-501B40EB0F88}"/>
                </a:ext>
              </a:extLst>
            </p:cNvPr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grpFill/>
            <a:ln w="952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7B4F9E6-882E-41D5-B356-D8F5A53EA9A7}"/>
              </a:ext>
            </a:extLst>
          </p:cNvPr>
          <p:cNvSpPr txBox="1">
            <a:spLocks/>
          </p:cNvSpPr>
          <p:nvPr/>
        </p:nvSpPr>
        <p:spPr>
          <a:xfrm>
            <a:off x="653352" y="2564322"/>
            <a:ext cx="738483" cy="504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</a:rPr>
              <a:t>Sp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</a:rPr>
              <a:t>Su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 2021</a:t>
            </a:r>
          </a:p>
        </p:txBody>
      </p:sp>
      <p:grpSp>
        <p:nvGrpSpPr>
          <p:cNvPr id="22" name="Google Shape;771;p48">
            <a:extLst>
              <a:ext uri="{FF2B5EF4-FFF2-40B4-BE49-F238E27FC236}">
                <a16:creationId xmlns:a16="http://schemas.microsoft.com/office/drawing/2014/main" id="{BA4C1224-6F45-4485-9D16-D08A95A315C9}"/>
              </a:ext>
            </a:extLst>
          </p:cNvPr>
          <p:cNvGrpSpPr/>
          <p:nvPr/>
        </p:nvGrpSpPr>
        <p:grpSpPr>
          <a:xfrm>
            <a:off x="1235095" y="3655221"/>
            <a:ext cx="723375" cy="1124396"/>
            <a:chOff x="4318975" y="1083450"/>
            <a:chExt cx="529800" cy="591305"/>
          </a:xfrm>
          <a:solidFill>
            <a:srgbClr val="DC4405"/>
          </a:solidFill>
        </p:grpSpPr>
        <p:sp>
          <p:nvSpPr>
            <p:cNvPr id="28" name="Google Shape;772;p48">
              <a:extLst>
                <a:ext uri="{FF2B5EF4-FFF2-40B4-BE49-F238E27FC236}">
                  <a16:creationId xmlns:a16="http://schemas.microsoft.com/office/drawing/2014/main" id="{48B85ACA-00EA-48CE-9CB5-99C9D3A8D178}"/>
                </a:ext>
              </a:extLst>
            </p:cNvPr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773;p48">
              <a:extLst>
                <a:ext uri="{FF2B5EF4-FFF2-40B4-BE49-F238E27FC236}">
                  <a16:creationId xmlns:a16="http://schemas.microsoft.com/office/drawing/2014/main" id="{CBA7B057-B7E9-4315-9EAF-0077D0692B53}"/>
                </a:ext>
              </a:extLst>
            </p:cNvPr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grpFill/>
            <a:ln w="9525" cap="flat" cmpd="sng">
              <a:solidFill>
                <a:srgbClr val="80201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" name="Picture 4" descr="A picture containing sky, outdoor, light, transport&#10;&#10;Description automatically generated">
            <a:extLst>
              <a:ext uri="{FF2B5EF4-FFF2-40B4-BE49-F238E27FC236}">
                <a16:creationId xmlns:a16="http://schemas.microsoft.com/office/drawing/2014/main" id="{4BA1E35C-7129-4B31-B6BD-39A99AE89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86" y="735713"/>
            <a:ext cx="5064325" cy="3325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90521-17A6-488C-BE1E-BAA3C20C08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49"/>
          <a:stretch/>
        </p:blipFill>
        <p:spPr>
          <a:xfrm>
            <a:off x="8902846" y="4217424"/>
            <a:ext cx="2564765" cy="2514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3BC84A-E2E6-4067-B39F-817E179E4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132" y="4217423"/>
            <a:ext cx="3021135" cy="251427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37BB081-B301-434C-BC29-71090897E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364" y="1263422"/>
            <a:ext cx="2119773" cy="220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05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2838" y="1200355"/>
            <a:ext cx="1748466" cy="49492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Project Start</a:t>
            </a:r>
          </a:p>
        </p:txBody>
      </p:sp>
      <p:grpSp>
        <p:nvGrpSpPr>
          <p:cNvPr id="8" name="Google Shape;771;p48">
            <a:extLst>
              <a:ext uri="{FF2B5EF4-FFF2-40B4-BE49-F238E27FC236}">
                <a16:creationId xmlns:a16="http://schemas.microsoft.com/office/drawing/2014/main" id="{D1D28CEE-1CC2-469D-916D-F9AB1CC49F15}"/>
              </a:ext>
            </a:extLst>
          </p:cNvPr>
          <p:cNvGrpSpPr/>
          <p:nvPr/>
        </p:nvGrpSpPr>
        <p:grpSpPr>
          <a:xfrm>
            <a:off x="1245319" y="1443218"/>
            <a:ext cx="723375" cy="1124396"/>
            <a:chOff x="4318975" y="1083450"/>
            <a:chExt cx="529800" cy="591305"/>
          </a:xfrm>
          <a:solidFill>
            <a:schemeClr val="bg1">
              <a:lumMod val="65000"/>
            </a:schemeClr>
          </a:solidFill>
        </p:grpSpPr>
        <p:sp>
          <p:nvSpPr>
            <p:cNvPr id="10" name="Google Shape;772;p48">
              <a:extLst>
                <a:ext uri="{FF2B5EF4-FFF2-40B4-BE49-F238E27FC236}">
                  <a16:creationId xmlns:a16="http://schemas.microsoft.com/office/drawing/2014/main" id="{9D5A29D4-0C87-45FD-85F5-C401A5DDF16B}"/>
                </a:ext>
              </a:extLst>
            </p:cNvPr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773;p48">
              <a:extLst>
                <a:ext uri="{FF2B5EF4-FFF2-40B4-BE49-F238E27FC236}">
                  <a16:creationId xmlns:a16="http://schemas.microsoft.com/office/drawing/2014/main" id="{7766C967-EA31-4A96-8AB3-3BA89172E332}"/>
                </a:ext>
              </a:extLst>
            </p:cNvPr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grpFill/>
            <a:ln w="952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762605-7B3F-4F15-8E25-7A1D0B95E924}"/>
              </a:ext>
            </a:extLst>
          </p:cNvPr>
          <p:cNvSpPr txBox="1">
            <a:spLocks/>
          </p:cNvSpPr>
          <p:nvPr/>
        </p:nvSpPr>
        <p:spPr>
          <a:xfrm>
            <a:off x="653354" y="1443227"/>
            <a:ext cx="738483" cy="504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Winter 2021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F0D8F24-C269-4E61-A68F-4B25FD64DFE2}"/>
              </a:ext>
            </a:extLst>
          </p:cNvPr>
          <p:cNvSpPr txBox="1">
            <a:spLocks/>
          </p:cNvSpPr>
          <p:nvPr/>
        </p:nvSpPr>
        <p:spPr>
          <a:xfrm>
            <a:off x="2172838" y="3362276"/>
            <a:ext cx="2056262" cy="4949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Courier New" panose="02070309020205020404" pitchFamily="49" charset="0"/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Second Revision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44272EA-9C62-421C-918E-4480F7ABB572}"/>
              </a:ext>
            </a:extLst>
          </p:cNvPr>
          <p:cNvSpPr txBox="1">
            <a:spLocks/>
          </p:cNvSpPr>
          <p:nvPr/>
        </p:nvSpPr>
        <p:spPr>
          <a:xfrm>
            <a:off x="653354" y="3605148"/>
            <a:ext cx="738483" cy="504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Fall 2021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62EFDEB-CF62-4395-9A5A-FD38F9CB6EAA}"/>
              </a:ext>
            </a:extLst>
          </p:cNvPr>
          <p:cNvSpPr txBox="1">
            <a:spLocks/>
          </p:cNvSpPr>
          <p:nvPr/>
        </p:nvSpPr>
        <p:spPr>
          <a:xfrm>
            <a:off x="2172838" y="2297472"/>
            <a:ext cx="1748466" cy="4949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Courier New" panose="02070309020205020404" pitchFamily="49" charset="0"/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First Revision</a:t>
            </a:r>
          </a:p>
        </p:txBody>
      </p:sp>
      <p:grpSp>
        <p:nvGrpSpPr>
          <p:cNvPr id="33" name="Google Shape;771;p48">
            <a:extLst>
              <a:ext uri="{FF2B5EF4-FFF2-40B4-BE49-F238E27FC236}">
                <a16:creationId xmlns:a16="http://schemas.microsoft.com/office/drawing/2014/main" id="{4427C3F9-1572-4BAD-A7F5-A184FCFB594F}"/>
              </a:ext>
            </a:extLst>
          </p:cNvPr>
          <p:cNvGrpSpPr/>
          <p:nvPr/>
        </p:nvGrpSpPr>
        <p:grpSpPr>
          <a:xfrm>
            <a:off x="1245319" y="2540335"/>
            <a:ext cx="723375" cy="1124396"/>
            <a:chOff x="4318975" y="1083450"/>
            <a:chExt cx="529800" cy="591305"/>
          </a:xfrm>
          <a:solidFill>
            <a:schemeClr val="bg1">
              <a:lumMod val="65000"/>
            </a:schemeClr>
          </a:solidFill>
        </p:grpSpPr>
        <p:sp>
          <p:nvSpPr>
            <p:cNvPr id="34" name="Google Shape;772;p48">
              <a:extLst>
                <a:ext uri="{FF2B5EF4-FFF2-40B4-BE49-F238E27FC236}">
                  <a16:creationId xmlns:a16="http://schemas.microsoft.com/office/drawing/2014/main" id="{864E92A0-3E2C-4414-96F0-D2D923C135EB}"/>
                </a:ext>
              </a:extLst>
            </p:cNvPr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" name="Google Shape;773;p48">
              <a:extLst>
                <a:ext uri="{FF2B5EF4-FFF2-40B4-BE49-F238E27FC236}">
                  <a16:creationId xmlns:a16="http://schemas.microsoft.com/office/drawing/2014/main" id="{72C105B3-A218-423B-A7E5-501B40EB0F88}"/>
                </a:ext>
              </a:extLst>
            </p:cNvPr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grpFill/>
            <a:ln w="952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7B4F9E6-882E-41D5-B356-D8F5A53EA9A7}"/>
              </a:ext>
            </a:extLst>
          </p:cNvPr>
          <p:cNvSpPr txBox="1">
            <a:spLocks/>
          </p:cNvSpPr>
          <p:nvPr/>
        </p:nvSpPr>
        <p:spPr>
          <a:xfrm>
            <a:off x="653354" y="2540344"/>
            <a:ext cx="738483" cy="504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</a:rPr>
              <a:t>Sp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</a:rPr>
              <a:t>Su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 2021</a:t>
            </a:r>
          </a:p>
        </p:txBody>
      </p:sp>
      <p:grpSp>
        <p:nvGrpSpPr>
          <p:cNvPr id="22" name="Google Shape;771;p48">
            <a:extLst>
              <a:ext uri="{FF2B5EF4-FFF2-40B4-BE49-F238E27FC236}">
                <a16:creationId xmlns:a16="http://schemas.microsoft.com/office/drawing/2014/main" id="{BA4C1224-6F45-4485-9D16-D08A95A315C9}"/>
              </a:ext>
            </a:extLst>
          </p:cNvPr>
          <p:cNvGrpSpPr/>
          <p:nvPr/>
        </p:nvGrpSpPr>
        <p:grpSpPr>
          <a:xfrm>
            <a:off x="1235095" y="3655221"/>
            <a:ext cx="723375" cy="1124396"/>
            <a:chOff x="4318975" y="1083450"/>
            <a:chExt cx="529800" cy="591305"/>
          </a:xfrm>
          <a:solidFill>
            <a:schemeClr val="bg1">
              <a:lumMod val="65000"/>
            </a:schemeClr>
          </a:solidFill>
        </p:grpSpPr>
        <p:sp>
          <p:nvSpPr>
            <p:cNvPr id="28" name="Google Shape;772;p48">
              <a:extLst>
                <a:ext uri="{FF2B5EF4-FFF2-40B4-BE49-F238E27FC236}">
                  <a16:creationId xmlns:a16="http://schemas.microsoft.com/office/drawing/2014/main" id="{48B85ACA-00EA-48CE-9CB5-99C9D3A8D178}"/>
                </a:ext>
              </a:extLst>
            </p:cNvPr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29" name="Google Shape;773;p48">
              <a:extLst>
                <a:ext uri="{FF2B5EF4-FFF2-40B4-BE49-F238E27FC236}">
                  <a16:creationId xmlns:a16="http://schemas.microsoft.com/office/drawing/2014/main" id="{CBA7B057-B7E9-4315-9EAF-0077D0692B53}"/>
                </a:ext>
              </a:extLst>
            </p:cNvPr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grpFill/>
            <a:ln w="952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5D6466F-8BF0-4F61-8421-81364D1A1A44}"/>
              </a:ext>
            </a:extLst>
          </p:cNvPr>
          <p:cNvSpPr txBox="1">
            <a:spLocks/>
          </p:cNvSpPr>
          <p:nvPr/>
        </p:nvSpPr>
        <p:spPr>
          <a:xfrm>
            <a:off x="2172838" y="4484104"/>
            <a:ext cx="2056262" cy="4949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Courier New" panose="02070309020205020404" pitchFamily="49" charset="0"/>
              <a:buNone/>
            </a:pPr>
            <a:r>
              <a:rPr lang="en-US" b="1" dirty="0">
                <a:solidFill>
                  <a:srgbClr val="DC4405"/>
                </a:solidFill>
              </a:rPr>
              <a:t>Integration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051ADE-CD86-40A3-AB78-8589834CE6CD}"/>
              </a:ext>
            </a:extLst>
          </p:cNvPr>
          <p:cNvSpPr txBox="1">
            <a:spLocks/>
          </p:cNvSpPr>
          <p:nvPr/>
        </p:nvSpPr>
        <p:spPr>
          <a:xfrm>
            <a:off x="2172837" y="5025832"/>
            <a:ext cx="2566431" cy="1003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Documentation on Finalized CAD models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BOM with accurate prices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ME and IE Capstone Teams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AD1371B-EF30-407F-B43B-20481226E872}"/>
              </a:ext>
            </a:extLst>
          </p:cNvPr>
          <p:cNvSpPr txBox="1">
            <a:spLocks/>
          </p:cNvSpPr>
          <p:nvPr/>
        </p:nvSpPr>
        <p:spPr>
          <a:xfrm>
            <a:off x="653354" y="4726976"/>
            <a:ext cx="738483" cy="504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DC4405"/>
                </a:solidFill>
              </a:rPr>
              <a:t>Winter 2022</a:t>
            </a:r>
          </a:p>
        </p:txBody>
      </p:sp>
      <p:grpSp>
        <p:nvGrpSpPr>
          <p:cNvPr id="39" name="Google Shape;771;p48">
            <a:extLst>
              <a:ext uri="{FF2B5EF4-FFF2-40B4-BE49-F238E27FC236}">
                <a16:creationId xmlns:a16="http://schemas.microsoft.com/office/drawing/2014/main" id="{3130EC98-0CDB-4821-BB03-50CA08750831}"/>
              </a:ext>
            </a:extLst>
          </p:cNvPr>
          <p:cNvGrpSpPr/>
          <p:nvPr/>
        </p:nvGrpSpPr>
        <p:grpSpPr>
          <a:xfrm>
            <a:off x="1235095" y="4777049"/>
            <a:ext cx="723375" cy="1124396"/>
            <a:chOff x="4318975" y="1083450"/>
            <a:chExt cx="529800" cy="591305"/>
          </a:xfrm>
          <a:solidFill>
            <a:srgbClr val="DC4405"/>
          </a:solidFill>
        </p:grpSpPr>
        <p:sp>
          <p:nvSpPr>
            <p:cNvPr id="40" name="Google Shape;772;p48">
              <a:extLst>
                <a:ext uri="{FF2B5EF4-FFF2-40B4-BE49-F238E27FC236}">
                  <a16:creationId xmlns:a16="http://schemas.microsoft.com/office/drawing/2014/main" id="{BC0E59BF-CD01-4529-BB05-CF7C5C2E2D69}"/>
                </a:ext>
              </a:extLst>
            </p:cNvPr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773;p48">
              <a:extLst>
                <a:ext uri="{FF2B5EF4-FFF2-40B4-BE49-F238E27FC236}">
                  <a16:creationId xmlns:a16="http://schemas.microsoft.com/office/drawing/2014/main" id="{45FEE6C0-895E-4ECB-905E-64E6A746AA68}"/>
                </a:ext>
              </a:extLst>
            </p:cNvPr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grpFill/>
            <a:ln w="9525" cap="flat" cmpd="sng">
              <a:solidFill>
                <a:srgbClr val="80201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D925002-0A46-4C2D-8929-3B294D2AB3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2" t="-1767" b="-1"/>
          <a:stretch/>
        </p:blipFill>
        <p:spPr>
          <a:xfrm rot="5400000">
            <a:off x="8759570" y="574377"/>
            <a:ext cx="3391912" cy="27459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338A25-8E8C-4F70-9E90-168341DA5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569" y="3705790"/>
            <a:ext cx="5319918" cy="2988060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35FAB4AC-1DB7-42A5-A1E1-2CE647D250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26" y="164150"/>
            <a:ext cx="3391912" cy="33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0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Multi-Disciplinary Teams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8168" y="2519265"/>
            <a:ext cx="4471120" cy="344299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Winter 2021 – Electrical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4 teams, 4 – 5 people / team</a:t>
            </a:r>
          </a:p>
          <a:p>
            <a:pPr>
              <a:lnSpc>
                <a:spcPct val="150000"/>
              </a:lnSpc>
            </a:pPr>
            <a:r>
              <a:rPr lang="en-US" dirty="0"/>
              <a:t>Fall 2021 – Computer Science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 team – 5 people </a:t>
            </a:r>
          </a:p>
          <a:p>
            <a:pPr>
              <a:lnSpc>
                <a:spcPct val="150000"/>
              </a:lnSpc>
            </a:pPr>
            <a:r>
              <a:rPr lang="en-US" dirty="0"/>
              <a:t>Winter 2022 – Mechanical Engineering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 team – 5 people </a:t>
            </a:r>
          </a:p>
          <a:p>
            <a:pPr>
              <a:lnSpc>
                <a:spcPct val="150000"/>
              </a:lnSpc>
            </a:pPr>
            <a:r>
              <a:rPr lang="en-US" dirty="0"/>
              <a:t>Winter 2022 – Industrial Engineering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 team – 4 people </a:t>
            </a:r>
          </a:p>
        </p:txBody>
      </p:sp>
      <p:pic>
        <p:nvPicPr>
          <p:cNvPr id="7" name="Picture Placeholder 6" descr="A picture containing person, food, indoor, preparing&#10;&#10;Description automatically generated">
            <a:extLst>
              <a:ext uri="{FF2B5EF4-FFF2-40B4-BE49-F238E27FC236}">
                <a16:creationId xmlns:a16="http://schemas.microsoft.com/office/drawing/2014/main" id="{D2C279C4-18FB-47E3-AC15-54AE11336B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t="-155" r="39263" b="155"/>
          <a:stretch/>
        </p:blipFill>
        <p:spPr>
          <a:xfrm>
            <a:off x="6057955" y="-10632"/>
            <a:ext cx="6141447" cy="6876034"/>
          </a:xfrm>
        </p:spPr>
      </p:pic>
    </p:spTree>
    <p:extLst>
      <p:ext uri="{BB962C8B-B14F-4D97-AF65-F5344CB8AC3E}">
        <p14:creationId xmlns:p14="http://schemas.microsoft.com/office/powerpoint/2010/main" val="383306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26B149-4AF9-8B4E-8C98-B39142D7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overview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65DFCA7-F5FF-4075-9261-9DB00B6032E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227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Objectives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Modular sub-assembly structure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Easy drop-in replacements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Iterative approach </a:t>
            </a:r>
          </a:p>
          <a:p>
            <a:pPr>
              <a:lnSpc>
                <a:spcPct val="150000"/>
              </a:lnSpc>
            </a:pPr>
            <a:r>
              <a:rPr lang="en-US" dirty="0"/>
              <a:t>T-slot extrusion base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8020 metric standard designs </a:t>
            </a:r>
          </a:p>
          <a:p>
            <a:pPr>
              <a:lnSpc>
                <a:spcPct val="150000"/>
              </a:lnSpc>
            </a:pPr>
            <a:r>
              <a:rPr lang="en-US" dirty="0"/>
              <a:t>Reliable linear motion over long distances </a:t>
            </a:r>
          </a:p>
          <a:p>
            <a:pPr>
              <a:lnSpc>
                <a:spcPct val="150000"/>
              </a:lnSpc>
            </a:pPr>
            <a:r>
              <a:rPr lang="en-US" dirty="0"/>
              <a:t>Common fasteners wherever possible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CE6BF-0DE7-448F-9E64-96E38C434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343" y="1546412"/>
            <a:ext cx="5775141" cy="35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2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Possible Motion Platforms</a:t>
            </a:r>
            <a:endParaRPr lang="en-US" dirty="0"/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Rack and Pinion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Reliable and easy to mount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Expensive per length </a:t>
            </a:r>
          </a:p>
          <a:p>
            <a:pPr>
              <a:lnSpc>
                <a:spcPct val="150000"/>
              </a:lnSpc>
            </a:pPr>
            <a:r>
              <a:rPr lang="en-US" dirty="0"/>
              <a:t>Timing Belts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Cost effective and documented support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Not as reliable and prone to stress </a:t>
            </a:r>
          </a:p>
          <a:p>
            <a:pPr>
              <a:lnSpc>
                <a:spcPct val="150000"/>
              </a:lnSpc>
            </a:pPr>
            <a:r>
              <a:rPr lang="en-US" dirty="0"/>
              <a:t>Ropes and Pulleys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Innovative and cost effective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Untested, </a:t>
            </a:r>
            <a:r>
              <a:rPr lang="en-US"/>
              <a:t>possibly unreliable</a:t>
            </a:r>
            <a:endParaRPr lang="en-US" dirty="0"/>
          </a:p>
        </p:txBody>
      </p:sp>
      <p:pic>
        <p:nvPicPr>
          <p:cNvPr id="5" name="Picture 4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CED8E1B0-7D20-4F82-95D8-578602ED55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7" y="4239723"/>
            <a:ext cx="3486570" cy="2329028"/>
          </a:xfrm>
          <a:prstGeom prst="rect">
            <a:avLst/>
          </a:prstGeom>
        </p:spPr>
      </p:pic>
      <p:pic>
        <p:nvPicPr>
          <p:cNvPr id="8" name="Picture 7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BB60CCC2-BCDF-4CE0-8A94-FE4752E6A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792" y="2198512"/>
            <a:ext cx="2452745" cy="1635163"/>
          </a:xfrm>
          <a:prstGeom prst="rect">
            <a:avLst/>
          </a:prstGeom>
        </p:spPr>
      </p:pic>
      <p:pic>
        <p:nvPicPr>
          <p:cNvPr id="11" name="Picture 10" descr="A picture containing metalware, gear, farm machine&#10;&#10;Description automatically generated">
            <a:extLst>
              <a:ext uri="{FF2B5EF4-FFF2-40B4-BE49-F238E27FC236}">
                <a16:creationId xmlns:a16="http://schemas.microsoft.com/office/drawing/2014/main" id="{73E1CD7A-D2C4-4682-A87F-1EE7508DC3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17" y="1380931"/>
            <a:ext cx="2452745" cy="1635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F8A427-28CB-4191-8CDD-4037693DF4CC}"/>
              </a:ext>
            </a:extLst>
          </p:cNvPr>
          <p:cNvSpPr txBox="1"/>
          <p:nvPr/>
        </p:nvSpPr>
        <p:spPr>
          <a:xfrm>
            <a:off x="3049121" y="6345528"/>
            <a:ext cx="30468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"KRD's research in cable-driven robots." 20 June 2013, www.iri.upc.edu/people/ros/CableDriven.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063AB-3906-4D8B-98BF-5166BB392F89}"/>
              </a:ext>
            </a:extLst>
          </p:cNvPr>
          <p:cNvSpPr txBox="1"/>
          <p:nvPr/>
        </p:nvSpPr>
        <p:spPr>
          <a:xfrm>
            <a:off x="9519817" y="3861242"/>
            <a:ext cx="23450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"Belt And Pulley Images – Browse 8,515 Stock Photos, Vectors, and Video." Adobe Stock, 4 Mar. 2022, stock.adobe.com/ca/</a:t>
            </a:r>
            <a:r>
              <a:rPr lang="en-US" sz="1000" dirty="0" err="1"/>
              <a:t>search?k</a:t>
            </a:r>
            <a:r>
              <a:rPr lang="en-US" sz="1000" dirty="0"/>
              <a:t>=belt%20and%20pulley.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62D1A-4668-4E11-8BDC-AC29152A80D9}"/>
              </a:ext>
            </a:extLst>
          </p:cNvPr>
          <p:cNvSpPr txBox="1"/>
          <p:nvPr/>
        </p:nvSpPr>
        <p:spPr>
          <a:xfrm>
            <a:off x="6320418" y="3030003"/>
            <a:ext cx="229436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"342 Rack And Pinion Stock Photos, Pictures &amp; Royalty-Free Images - iStock." 4 Mar. 2022, www.istockphoto.com/photos/rack-and-pinion.</a:t>
            </a:r>
          </a:p>
        </p:txBody>
      </p:sp>
    </p:spTree>
    <p:extLst>
      <p:ext uri="{BB962C8B-B14F-4D97-AF65-F5344CB8AC3E}">
        <p14:creationId xmlns:p14="http://schemas.microsoft.com/office/powerpoint/2010/main" val="7661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Method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Rack and pinion </a:t>
            </a:r>
            <a:r>
              <a:rPr lang="en-US" b="1" dirty="0"/>
              <a:t>with</a:t>
            </a:r>
            <a:r>
              <a:rPr lang="en-US" dirty="0"/>
              <a:t> belts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Benefits of both rolled into one </a:t>
            </a:r>
          </a:p>
          <a:p>
            <a:pPr>
              <a:lnSpc>
                <a:spcPct val="150000"/>
              </a:lnSpc>
            </a:pPr>
            <a:r>
              <a:rPr lang="en-US" dirty="0"/>
              <a:t>Belt stresses are reduced, reliability increased </a:t>
            </a:r>
          </a:p>
          <a:p>
            <a:pPr>
              <a:lnSpc>
                <a:spcPct val="150000"/>
              </a:lnSpc>
            </a:pPr>
            <a:r>
              <a:rPr lang="en-US" dirty="0"/>
              <a:t>Overall cost reduced </a:t>
            </a:r>
          </a:p>
          <a:p>
            <a:pPr>
              <a:lnSpc>
                <a:spcPct val="150000"/>
              </a:lnSpc>
            </a:pPr>
            <a:r>
              <a:rPr lang="en-US" dirty="0"/>
              <a:t>Easy to add additional length as necessary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ED02D5-B11C-4452-A4AC-F5F588BDB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726" y="1380931"/>
            <a:ext cx="5137434" cy="2952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AC1DE8-D0E1-478C-9167-B822BD2D1461}"/>
              </a:ext>
            </a:extLst>
          </p:cNvPr>
          <p:cNvSpPr txBox="1"/>
          <p:nvPr/>
        </p:nvSpPr>
        <p:spPr>
          <a:xfrm>
            <a:off x="7467600" y="4333876"/>
            <a:ext cx="3362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"Bell Everman Servo Belt System - CNC Machines / </a:t>
            </a:r>
            <a:r>
              <a:rPr lang="en-US" sz="1000" dirty="0" err="1"/>
              <a:t>Shapeoko</a:t>
            </a:r>
            <a:r>
              <a:rPr lang="en-US" sz="1000" dirty="0"/>
              <a:t> - Carbide 3D Community Site." Carbide 3D Community Site, 31 Oct. 2018, community.carbide3d.com/t/bell-</a:t>
            </a:r>
            <a:r>
              <a:rPr lang="en-US" sz="1000" dirty="0" err="1"/>
              <a:t>everman</a:t>
            </a:r>
            <a:r>
              <a:rPr lang="en-US" sz="1000" dirty="0"/>
              <a:t>-servo-belt-system/10923.</a:t>
            </a:r>
          </a:p>
        </p:txBody>
      </p:sp>
    </p:spTree>
    <p:extLst>
      <p:ext uri="{BB962C8B-B14F-4D97-AF65-F5344CB8AC3E}">
        <p14:creationId xmlns:p14="http://schemas.microsoft.com/office/powerpoint/2010/main" val="1729374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Assembly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806AFE82-2F42-463B-950F-C7F4E50B7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4" t="52"/>
          <a:stretch/>
        </p:blipFill>
        <p:spPr>
          <a:xfrm rot="5400000">
            <a:off x="575042" y="1881342"/>
            <a:ext cx="5358493" cy="392130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70A5D4-A448-4295-B29C-3EE617E36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546" y="1162748"/>
            <a:ext cx="3893198" cy="4848407"/>
          </a:xfrm>
          <a:prstGeom prst="rect">
            <a:avLst/>
          </a:prstGeom>
        </p:spPr>
      </p:pic>
      <p:pic>
        <p:nvPicPr>
          <p:cNvPr id="13" name="Picture 12" descr="A picture containing building, cement, stone&#10;&#10;Description automatically generated">
            <a:extLst>
              <a:ext uri="{FF2B5EF4-FFF2-40B4-BE49-F238E27FC236}">
                <a16:creationId xmlns:a16="http://schemas.microsoft.com/office/drawing/2014/main" id="{C2BD6825-69AF-43BF-998E-6BD2CD5BEF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8" t="-884"/>
          <a:stretch/>
        </p:blipFill>
        <p:spPr>
          <a:xfrm rot="5400000">
            <a:off x="9522397" y="1425744"/>
            <a:ext cx="2751934" cy="25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0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Highlights</a:t>
            </a:r>
            <a:endParaRPr lang="en-US" dirty="0"/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High Torque X Carriage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NEMA 23 Stepper Motor w/ 47:1 Planetary Gearbox</a:t>
            </a:r>
          </a:p>
          <a:p>
            <a:pPr>
              <a:lnSpc>
                <a:spcPct val="150000"/>
              </a:lnSpc>
            </a:pPr>
            <a:r>
              <a:rPr lang="en-US" dirty="0"/>
              <a:t>Clamp style bearings </a:t>
            </a:r>
          </a:p>
          <a:p>
            <a:pPr>
              <a:lnSpc>
                <a:spcPct val="150000"/>
              </a:lnSpc>
            </a:pPr>
            <a:r>
              <a:rPr lang="en-US" dirty="0"/>
              <a:t>Mix and Match Sub-Assembly structure</a:t>
            </a:r>
          </a:p>
          <a:p>
            <a:pPr>
              <a:lnSpc>
                <a:spcPct val="150000"/>
              </a:lnSpc>
            </a:pPr>
            <a:r>
              <a:rPr lang="en-US" dirty="0"/>
              <a:t>Easy adjustment to length / width</a:t>
            </a:r>
          </a:p>
        </p:txBody>
      </p:sp>
      <p:pic>
        <p:nvPicPr>
          <p:cNvPr id="4" name="Adjust_Tension">
            <a:hlinkClick r:id="" action="ppaction://media"/>
            <a:extLst>
              <a:ext uri="{FF2B5EF4-FFF2-40B4-BE49-F238E27FC236}">
                <a16:creationId xmlns:a16="http://schemas.microsoft.com/office/drawing/2014/main" id="{BB50F1A3-C318-4CE0-A7E2-E8292E8C82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74236" y="4621551"/>
            <a:ext cx="4856526" cy="1881904"/>
          </a:xfrm>
          <a:prstGeom prst="rect">
            <a:avLst/>
          </a:prstGeom>
        </p:spPr>
      </p:pic>
      <p:pic>
        <p:nvPicPr>
          <p:cNvPr id="7" name="RailAssembly">
            <a:hlinkClick r:id="" action="ppaction://media"/>
            <a:extLst>
              <a:ext uri="{FF2B5EF4-FFF2-40B4-BE49-F238E27FC236}">
                <a16:creationId xmlns:a16="http://schemas.microsoft.com/office/drawing/2014/main" id="{0DDF47D3-5735-4A20-AE45-B4E65BBE67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17488" y="4065393"/>
            <a:ext cx="4815924" cy="2438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69C493-4000-4D46-9929-037D1EDD59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4180" y="925551"/>
            <a:ext cx="4629232" cy="28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Capstone Team Contribution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Stability and rigidity improvement </a:t>
            </a:r>
          </a:p>
          <a:p>
            <a:pPr>
              <a:lnSpc>
                <a:spcPct val="200000"/>
              </a:lnSpc>
            </a:pPr>
            <a:r>
              <a:rPr lang="en-US" dirty="0"/>
              <a:t>Carriage assembly streamlining </a:t>
            </a:r>
          </a:p>
          <a:p>
            <a:pPr>
              <a:lnSpc>
                <a:spcPct val="200000"/>
              </a:lnSpc>
            </a:pPr>
            <a:r>
              <a:rPr lang="en-US" dirty="0"/>
              <a:t>Wire management </a:t>
            </a:r>
          </a:p>
        </p:txBody>
      </p:sp>
      <p:pic>
        <p:nvPicPr>
          <p:cNvPr id="19" name="Picture Placeholder 18" descr="Diagram, engineering drawing&#10;&#10;Description automatically generated">
            <a:extLst>
              <a:ext uri="{FF2B5EF4-FFF2-40B4-BE49-F238E27FC236}">
                <a16:creationId xmlns:a16="http://schemas.microsoft.com/office/drawing/2014/main" id="{34166923-5FC0-4804-AF00-EB73648ABC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0" t="108" r="618" b="-108"/>
          <a:stretch/>
        </p:blipFill>
        <p:spPr>
          <a:xfrm>
            <a:off x="6057955" y="-10632"/>
            <a:ext cx="6141447" cy="6876034"/>
          </a:xfrm>
        </p:spPr>
      </p:pic>
    </p:spTree>
    <p:extLst>
      <p:ext uri="{BB962C8B-B14F-4D97-AF65-F5344CB8AC3E}">
        <p14:creationId xmlns:p14="http://schemas.microsoft.com/office/powerpoint/2010/main" val="50869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Preview 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21A936-0B29-42C7-8239-BFD444F47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8" y="2022310"/>
            <a:ext cx="5622747" cy="3692689"/>
          </a:xfrm>
          <a:prstGeom prst="rect">
            <a:avLst/>
          </a:prstGeom>
        </p:spPr>
      </p:pic>
      <p:pic>
        <p:nvPicPr>
          <p:cNvPr id="9" name="working_short">
            <a:hlinkClick r:id="" action="ppaction://media"/>
            <a:extLst>
              <a:ext uri="{FF2B5EF4-FFF2-40B4-BE49-F238E27FC236}">
                <a16:creationId xmlns:a16="http://schemas.microsoft.com/office/drawing/2014/main" id="{6E982FDC-5B95-4AC1-9B35-CE99291EEC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23928" r="-148"/>
          <a:stretch/>
        </p:blipFill>
        <p:spPr>
          <a:xfrm>
            <a:off x="7323307" y="906089"/>
            <a:ext cx="4030492" cy="5443523"/>
          </a:xfrm>
        </p:spPr>
      </p:pic>
    </p:spTree>
    <p:extLst>
      <p:ext uri="{BB962C8B-B14F-4D97-AF65-F5344CB8AC3E}">
        <p14:creationId xmlns:p14="http://schemas.microsoft.com/office/powerpoint/2010/main" val="423192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Capstone Team Contribution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8168" y="2519265"/>
            <a:ext cx="4694144" cy="344299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Mechanical / Electrical Assembly Guides </a:t>
            </a:r>
          </a:p>
          <a:p>
            <a:pPr>
              <a:lnSpc>
                <a:spcPct val="200000"/>
              </a:lnSpc>
            </a:pPr>
            <a:r>
              <a:rPr lang="en-US" dirty="0"/>
              <a:t>Software installation and documentation </a:t>
            </a:r>
          </a:p>
          <a:p>
            <a:pPr>
              <a:lnSpc>
                <a:spcPct val="200000"/>
              </a:lnSpc>
            </a:pPr>
            <a:r>
              <a:rPr lang="en-US" dirty="0"/>
              <a:t>Bill of Materials documentation </a:t>
            </a:r>
          </a:p>
        </p:txBody>
      </p:sp>
      <p:pic>
        <p:nvPicPr>
          <p:cNvPr id="11" name="Picture Placeholder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51B3F43D-0AAC-44E9-9147-C25157E91B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" t="-155" r="29437" b="155"/>
          <a:stretch/>
        </p:blipFill>
        <p:spPr>
          <a:xfrm>
            <a:off x="6057955" y="-10632"/>
            <a:ext cx="6141447" cy="6876034"/>
          </a:xfrm>
        </p:spPr>
      </p:pic>
    </p:spTree>
    <p:extLst>
      <p:ext uri="{BB962C8B-B14F-4D97-AF65-F5344CB8AC3E}">
        <p14:creationId xmlns:p14="http://schemas.microsoft.com/office/powerpoint/2010/main" val="21823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26B149-4AF9-8B4E-8C98-B39142D7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overview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8C66020-B84E-4B27-92F0-58031E6D02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208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Objectives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Plug and Play prioritization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Ethernet based connectors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Low EMI, Commonly Available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Minimal hook up requirements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Motor inputs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End stop inputs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Camera + Camera power 	</a:t>
            </a:r>
          </a:p>
          <a:p>
            <a:pPr>
              <a:lnSpc>
                <a:spcPct val="150000"/>
              </a:lnSpc>
            </a:pPr>
            <a:r>
              <a:rPr lang="en-US" dirty="0"/>
              <a:t>Emphasis on system reliability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Vin range 12 – 36V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Internal shut-offs </a:t>
            </a:r>
          </a:p>
          <a:p>
            <a:pPr>
              <a:lnSpc>
                <a:spcPct val="150000"/>
              </a:lnSpc>
            </a:pPr>
            <a:r>
              <a:rPr lang="en-US" dirty="0"/>
              <a:t>Built-in water resistance </a:t>
            </a:r>
          </a:p>
          <a:p>
            <a:pPr lvl="2"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electronic_testing">
            <a:hlinkClick r:id="" action="ppaction://media"/>
            <a:extLst>
              <a:ext uri="{FF2B5EF4-FFF2-40B4-BE49-F238E27FC236}">
                <a16:creationId xmlns:a16="http://schemas.microsoft.com/office/drawing/2014/main" id="{121C0BDD-DB1A-407C-A5A5-C1731E1DCB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7600" y="369931"/>
            <a:ext cx="3324445" cy="59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7AC791D-316B-41ED-8839-0935C8E18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88" y="2638110"/>
            <a:ext cx="5992812" cy="2673980"/>
          </a:xfr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E0FDCE-AA3D-4CCB-9A55-741CB9495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09" y="1545911"/>
            <a:ext cx="9848927" cy="43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31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Over Ethernet* 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Ethernet has efficient lumped model values </a:t>
            </a:r>
          </a:p>
          <a:p>
            <a:pPr>
              <a:lnSpc>
                <a:spcPct val="150000"/>
              </a:lnSpc>
            </a:pPr>
            <a:r>
              <a:rPr lang="en-US" dirty="0"/>
              <a:t>24AWG gauge possible </a:t>
            </a:r>
          </a:p>
          <a:p>
            <a:pPr>
              <a:lnSpc>
                <a:spcPct val="150000"/>
              </a:lnSpc>
            </a:pPr>
            <a:r>
              <a:rPr lang="en-US" dirty="0"/>
              <a:t>POE+ rated cables capable of 50W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CB337-E4E5-410A-8AF3-1CAD6761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669" y="1162748"/>
            <a:ext cx="4437643" cy="3499055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45EC188-2A95-4529-A583-03F65EDF61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3" y="3030226"/>
            <a:ext cx="3263153" cy="3263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71E696-43B8-46EB-BB96-299F7FE53AAC}"/>
              </a:ext>
            </a:extLst>
          </p:cNvPr>
          <p:cNvSpPr txBox="1"/>
          <p:nvPr/>
        </p:nvSpPr>
        <p:spPr>
          <a:xfrm>
            <a:off x="1599462" y="6311098"/>
            <a:ext cx="60982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"Cat6 Outdoor Ethernet Cable Heavy Duty 30 Feet (2 Pack) Cat 6 Network Internet (25ft to 250ft),Faster Than Cat5e,Waterproof UV LLDPE </a:t>
            </a:r>
            <a:r>
              <a:rPr lang="en-US" sz="1000" dirty="0" err="1"/>
              <a:t>Douable</a:t>
            </a:r>
            <a:r>
              <a:rPr lang="en-US" sz="1000" dirty="0"/>
              <a:t> Jacket for in </a:t>
            </a:r>
            <a:r>
              <a:rPr lang="en-US" sz="1000" dirty="0" err="1"/>
              <a:t>Wall,Direct</a:t>
            </a:r>
            <a:r>
              <a:rPr lang="en-US" sz="1000" dirty="0"/>
              <a:t> </a:t>
            </a:r>
            <a:r>
              <a:rPr lang="en-US" sz="1000" dirty="0" err="1"/>
              <a:t>Burial,POE</a:t>
            </a:r>
            <a:r>
              <a:rPr lang="en-US" sz="1000" dirty="0"/>
              <a:t> Camera with 25 Ties." Sept. 2009, www.amazon.com/Conable-CAT6-Outdoor-Cable/dp/B09P3DRT29.</a:t>
            </a:r>
          </a:p>
        </p:txBody>
      </p:sp>
    </p:spTree>
    <p:extLst>
      <p:ext uri="{BB962C8B-B14F-4D97-AF65-F5344CB8AC3E}">
        <p14:creationId xmlns:p14="http://schemas.microsoft.com/office/powerpoint/2010/main" val="277504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Stepper Driver 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TMC 2209 or 2208 Driver IC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Low power, high current stepper driver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5.5 – 36V Supply Voltage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2A rms max motor current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StealthChop2™ technology </a:t>
            </a:r>
          </a:p>
          <a:p>
            <a:pPr>
              <a:lnSpc>
                <a:spcPct val="150000"/>
              </a:lnSpc>
            </a:pPr>
            <a:r>
              <a:rPr lang="en-US" dirty="0"/>
              <a:t>AS5047P Magnetic Rotary Encoder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14-bit on-axis encoder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SPI serial interface 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EA17ED1-5FC9-4A38-9A12-9C45F53BA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16" y="1380931"/>
            <a:ext cx="4565083" cy="42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60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GRBL Controller 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ESP32-WROOM module IC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240MHz clock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err="1"/>
              <a:t>Xtensa</a:t>
            </a:r>
            <a:r>
              <a:rPr lang="en-US" dirty="0"/>
              <a:t>® </a:t>
            </a:r>
            <a:r>
              <a:rPr lang="en-US" dirty="0" err="1"/>
              <a:t>dual­core</a:t>
            </a:r>
            <a:r>
              <a:rPr lang="en-US" dirty="0"/>
              <a:t> 32­bit LX6 microprocessor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Massive amount of I/O </a:t>
            </a:r>
          </a:p>
          <a:p>
            <a:pPr>
              <a:lnSpc>
                <a:spcPct val="150000"/>
              </a:lnSpc>
            </a:pPr>
            <a:r>
              <a:rPr lang="en-US" dirty="0"/>
              <a:t>GRBL Firmware port to ESP32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Built in </a:t>
            </a:r>
            <a:r>
              <a:rPr lang="en-US" dirty="0" err="1"/>
              <a:t>WebUI</a:t>
            </a:r>
            <a:r>
              <a:rPr lang="en-US" dirty="0"/>
              <a:t> and </a:t>
            </a:r>
            <a:r>
              <a:rPr lang="en-US" dirty="0" err="1"/>
              <a:t>Wifi</a:t>
            </a:r>
            <a:r>
              <a:rPr lang="en-US" dirty="0"/>
              <a:t> Access Point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RTOS backend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Fast boot time and easy to configure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Supports dual axes 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7066ED4-1BCD-4EB4-B9FC-347EB8C7B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19" y="906089"/>
            <a:ext cx="4961680" cy="549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3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Box (</a:t>
            </a:r>
            <a:r>
              <a:rPr lang="en-US" dirty="0" err="1"/>
              <a:t>Ebox</a:t>
            </a:r>
            <a:r>
              <a:rPr lang="en-US" dirty="0"/>
              <a:t>)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Self-Contained main hub </a:t>
            </a:r>
          </a:p>
          <a:p>
            <a:pPr>
              <a:lnSpc>
                <a:spcPct val="150000"/>
              </a:lnSpc>
            </a:pPr>
            <a:r>
              <a:rPr lang="en-US" dirty="0"/>
              <a:t>Weatherproofing </a:t>
            </a:r>
          </a:p>
          <a:p>
            <a:pPr>
              <a:lnSpc>
                <a:spcPct val="150000"/>
              </a:lnSpc>
            </a:pPr>
            <a:r>
              <a:rPr lang="en-US" dirty="0"/>
              <a:t>Standard set of input glands </a:t>
            </a:r>
          </a:p>
          <a:p>
            <a:pPr>
              <a:lnSpc>
                <a:spcPct val="150000"/>
              </a:lnSpc>
            </a:pPr>
            <a:r>
              <a:rPr lang="en-US" dirty="0"/>
              <a:t>Only require network (ethernet) and power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356DF-F130-4BCA-A93F-785601A87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848" y="1153553"/>
            <a:ext cx="4456951" cy="3684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3E2F9-0771-4C30-9FD0-ADAD9EC267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3" r="3559" b="20608"/>
          <a:stretch/>
        </p:blipFill>
        <p:spPr>
          <a:xfrm>
            <a:off x="3179659" y="3826422"/>
            <a:ext cx="2916341" cy="296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2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Junior Design Team Contribution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distribution testing </a:t>
            </a:r>
          </a:p>
          <a:p>
            <a:r>
              <a:rPr lang="en-US" dirty="0"/>
              <a:t>Control Firmware Experiments </a:t>
            </a:r>
          </a:p>
          <a:p>
            <a:r>
              <a:rPr lang="en-US" dirty="0"/>
              <a:t>Stepper Driver IC selection </a:t>
            </a:r>
          </a:p>
          <a:p>
            <a:r>
              <a:rPr lang="en-US" dirty="0"/>
              <a:t>Manual operation features</a:t>
            </a:r>
          </a:p>
        </p:txBody>
      </p:sp>
      <p:sp>
        <p:nvSpPr>
          <p:cNvPr id="2" name="Picture Placeholder 1" descr="&quot;&quot;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86505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26B149-4AF9-8B4E-8C98-B39142D7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overview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83B95E3-E26A-40B0-9A56-B4467AC71C5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825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Brief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9606140" cy="51878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Project Overview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Mechanical Design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Electrical Design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Software Design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Reflections and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1958236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Objectives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Linux based OS </a:t>
            </a:r>
          </a:p>
          <a:p>
            <a:pPr>
              <a:lnSpc>
                <a:spcPct val="150000"/>
              </a:lnSpc>
            </a:pPr>
            <a:r>
              <a:rPr lang="en-US" dirty="0"/>
              <a:t>Python based code </a:t>
            </a:r>
          </a:p>
          <a:p>
            <a:pPr>
              <a:lnSpc>
                <a:spcPct val="150000"/>
              </a:lnSpc>
            </a:pPr>
            <a:r>
              <a:rPr lang="en-US" dirty="0"/>
              <a:t>ROS preferred for package management </a:t>
            </a:r>
          </a:p>
          <a:p>
            <a:pPr>
              <a:lnSpc>
                <a:spcPct val="150000"/>
              </a:lnSpc>
            </a:pPr>
            <a:r>
              <a:rPr lang="en-US" dirty="0"/>
              <a:t>Web Interface for User interaction </a:t>
            </a:r>
          </a:p>
          <a:p>
            <a:pPr>
              <a:lnSpc>
                <a:spcPct val="150000"/>
              </a:lnSpc>
            </a:pPr>
            <a:r>
              <a:rPr lang="en-US" dirty="0"/>
              <a:t>Built-in error handling and control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28A95-623E-4F5E-9819-7BAE338C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026" y="3151051"/>
            <a:ext cx="6336914" cy="361868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089F4F5-49C7-4906-933E-791D6DFD9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6" y="3988370"/>
            <a:ext cx="3621796" cy="1944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D0D428-5569-42ED-A235-8307E12B7E9C}"/>
              </a:ext>
            </a:extLst>
          </p:cNvPr>
          <p:cNvSpPr txBox="1"/>
          <p:nvPr/>
        </p:nvSpPr>
        <p:spPr>
          <a:xfrm>
            <a:off x="1474236" y="5451914"/>
            <a:ext cx="1972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"File:ROS cat.png - Wikimedia Commons." 19 Feb. 2022, commons.wikimedia.org/wiki/</a:t>
            </a:r>
            <a:r>
              <a:rPr lang="en-US" sz="1000" dirty="0" err="1"/>
              <a:t>File:ROS_cat.png</a:t>
            </a:r>
            <a:r>
              <a:rPr lang="en-US" sz="1000" dirty="0"/>
              <a:t>.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B4EE49A7-87DC-488D-81D2-ACD9DC4A1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117" y="410380"/>
            <a:ext cx="2539682" cy="25396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F817A0-6572-475A-8521-DA3FF6937844}"/>
              </a:ext>
            </a:extLst>
          </p:cNvPr>
          <p:cNvSpPr txBox="1"/>
          <p:nvPr/>
        </p:nvSpPr>
        <p:spPr>
          <a:xfrm>
            <a:off x="7467600" y="2436263"/>
            <a:ext cx="20488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"Download Python." Python, 5 Mar. 2022, www.python.org/downloads.</a:t>
            </a:r>
          </a:p>
        </p:txBody>
      </p:sp>
    </p:spTree>
    <p:extLst>
      <p:ext uri="{BB962C8B-B14F-4D97-AF65-F5344CB8AC3E}">
        <p14:creationId xmlns:p14="http://schemas.microsoft.com/office/powerpoint/2010/main" val="163821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Capstone Team Contribution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 Node Development </a:t>
            </a:r>
          </a:p>
          <a:p>
            <a:r>
              <a:rPr lang="en-US" dirty="0"/>
              <a:t>Web Interface Development </a:t>
            </a:r>
          </a:p>
          <a:p>
            <a:r>
              <a:rPr lang="en-US" dirty="0"/>
              <a:t>Camera API testing and integration</a:t>
            </a:r>
          </a:p>
          <a:p>
            <a:r>
              <a:rPr lang="en-US" dirty="0"/>
              <a:t>Sensor package integration  </a:t>
            </a:r>
          </a:p>
        </p:txBody>
      </p:sp>
      <p:sp>
        <p:nvSpPr>
          <p:cNvPr id="2" name="Picture Placeholder 1" descr="&quot;&quot;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65433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Nodes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Program Node </a:t>
            </a:r>
          </a:p>
          <a:p>
            <a:pPr>
              <a:lnSpc>
                <a:spcPct val="150000"/>
              </a:lnSpc>
            </a:pPr>
            <a:r>
              <a:rPr lang="en-US" dirty="0"/>
              <a:t>Motion Node </a:t>
            </a:r>
          </a:p>
          <a:p>
            <a:pPr>
              <a:lnSpc>
                <a:spcPct val="150000"/>
              </a:lnSpc>
            </a:pPr>
            <a:r>
              <a:rPr lang="en-US" dirty="0"/>
              <a:t>ESP32 Node </a:t>
            </a:r>
          </a:p>
          <a:p>
            <a:pPr>
              <a:lnSpc>
                <a:spcPct val="150000"/>
              </a:lnSpc>
            </a:pPr>
            <a:r>
              <a:rPr lang="en-US" dirty="0"/>
              <a:t>Camera Node</a:t>
            </a:r>
          </a:p>
          <a:p>
            <a:pPr>
              <a:lnSpc>
                <a:spcPct val="150000"/>
              </a:lnSpc>
            </a:pPr>
            <a:r>
              <a:rPr lang="en-US" dirty="0"/>
              <a:t>Sensor Node 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73A43C5-FA5D-4FE9-AB3C-79D36C67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79" y="888351"/>
            <a:ext cx="5903020" cy="56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23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System Status </a:t>
            </a:r>
          </a:p>
          <a:p>
            <a:pPr>
              <a:lnSpc>
                <a:spcPct val="150000"/>
              </a:lnSpc>
            </a:pPr>
            <a:r>
              <a:rPr lang="en-US" dirty="0"/>
              <a:t>Custom data exportation </a:t>
            </a:r>
          </a:p>
          <a:p>
            <a:pPr>
              <a:lnSpc>
                <a:spcPct val="150000"/>
              </a:lnSpc>
            </a:pPr>
            <a:r>
              <a:rPr lang="en-US" dirty="0"/>
              <a:t>System settings and defaults</a:t>
            </a:r>
          </a:p>
          <a:p>
            <a:pPr>
              <a:lnSpc>
                <a:spcPct val="150000"/>
              </a:lnSpc>
            </a:pPr>
            <a:r>
              <a:rPr lang="en-US" dirty="0"/>
              <a:t>Program generation and operation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34D04-8BEF-41CA-BFD2-68F7757FB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620" y="658626"/>
            <a:ext cx="6203611" cy="2896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31470-95B6-45B9-A628-2E2FD09D8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944" y="3200357"/>
            <a:ext cx="4235040" cy="3368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3E5F4B-8AC0-44F4-94C5-783B38B18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8636" y="3782108"/>
            <a:ext cx="4621764" cy="275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62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Interface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236" y="1380931"/>
            <a:ext cx="5993364" cy="51878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MicaSense</a:t>
            </a:r>
            <a:r>
              <a:rPr lang="en-US" dirty="0"/>
              <a:t> </a:t>
            </a:r>
            <a:r>
              <a:rPr lang="en-US" dirty="0" err="1"/>
              <a:t>RedEdge</a:t>
            </a:r>
            <a:r>
              <a:rPr lang="en-US" dirty="0"/>
              <a:t>-M HTTP API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POST/GET requests for camera operation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 Independent spectra outputs</a:t>
            </a:r>
          </a:p>
          <a:p>
            <a:pPr>
              <a:lnSpc>
                <a:spcPct val="150000"/>
              </a:lnSpc>
            </a:pPr>
            <a:r>
              <a:rPr lang="en-US" dirty="0"/>
              <a:t>DFK 33GP006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Custom TCP packet communication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 RGB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A30DF-146D-464C-9C13-2462D084F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782" y="255270"/>
            <a:ext cx="3859530" cy="385953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D566FE7C-5D6B-41D6-ACD8-836FC6920E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65" y="3548564"/>
            <a:ext cx="4081334" cy="30201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BD3BA7-C642-4C5C-AC29-8738A70EB69A}"/>
              </a:ext>
            </a:extLst>
          </p:cNvPr>
          <p:cNvSpPr txBox="1"/>
          <p:nvPr/>
        </p:nvSpPr>
        <p:spPr>
          <a:xfrm>
            <a:off x="4131384" y="6014753"/>
            <a:ext cx="31962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"DFK 33GP006 - GigE color industrial camera." 5 Mar. 2022, www.theimagingsource.com/products/industrial-cameras/gige-color/dfk33gp006.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675C1-E416-4F9B-AE49-28F0156EFDF8}"/>
              </a:ext>
            </a:extLst>
          </p:cNvPr>
          <p:cNvSpPr txBox="1"/>
          <p:nvPr/>
        </p:nvSpPr>
        <p:spPr>
          <a:xfrm>
            <a:off x="9048552" y="386727"/>
            <a:ext cx="2526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"</a:t>
            </a:r>
            <a:r>
              <a:rPr lang="en-US" sz="1000" dirty="0" err="1"/>
              <a:t>Micasense</a:t>
            </a:r>
            <a:r>
              <a:rPr lang="en-US" sz="1000" dirty="0"/>
              <a:t> </a:t>
            </a:r>
            <a:r>
              <a:rPr lang="en-US" sz="1000" dirty="0" err="1"/>
              <a:t>Rededge</a:t>
            </a:r>
            <a:r>
              <a:rPr lang="en-US" sz="1000" dirty="0"/>
              <a:t> MX | </a:t>
            </a:r>
            <a:r>
              <a:rPr lang="en-US" sz="1000" dirty="0" err="1"/>
              <a:t>Aeromao</a:t>
            </a:r>
            <a:r>
              <a:rPr lang="en-US" sz="1000" dirty="0"/>
              <a:t>." </a:t>
            </a:r>
            <a:r>
              <a:rPr lang="en-US" sz="1000" dirty="0" err="1"/>
              <a:t>Aeromao</a:t>
            </a:r>
            <a:r>
              <a:rPr lang="en-US" sz="1000" dirty="0"/>
              <a:t> |, 11 Jan. 2021, www.aeromao.com/product/micasense-rededge-mx.</a:t>
            </a:r>
          </a:p>
        </p:txBody>
      </p:sp>
    </p:spTree>
    <p:extLst>
      <p:ext uri="{BB962C8B-B14F-4D97-AF65-F5344CB8AC3E}">
        <p14:creationId xmlns:p14="http://schemas.microsoft.com/office/powerpoint/2010/main" val="1497848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FCE13-9025-4045-86EA-AA8032A7C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48" y="1947097"/>
            <a:ext cx="5334849" cy="2963805"/>
          </a:xfrm>
        </p:spPr>
      </p:pic>
      <p:pic>
        <p:nvPicPr>
          <p:cNvPr id="10" name="Picture 9" descr="A picture containing text, old, cluttered&#10;&#10;Description automatically generated">
            <a:extLst>
              <a:ext uri="{FF2B5EF4-FFF2-40B4-BE49-F238E27FC236}">
                <a16:creationId xmlns:a16="http://schemas.microsoft.com/office/drawing/2014/main" id="{C850037E-FA41-49AC-82AB-B4FC95B667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82" y="271763"/>
            <a:ext cx="5334244" cy="2963806"/>
          </a:xfrm>
          <a:prstGeom prst="rect">
            <a:avLst/>
          </a:prstGeom>
        </p:spPr>
      </p:pic>
      <p:pic>
        <p:nvPicPr>
          <p:cNvPr id="13" name="Picture 12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F2718331-0C83-4E3A-83AA-D76961949B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82" y="3622431"/>
            <a:ext cx="5334242" cy="29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8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26B149-4AF9-8B4E-8C98-B39142D7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and Future Iterations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78D1F10-B1CA-4D0A-A663-5BFD56D05F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1820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Ability</a:t>
            </a:r>
          </a:p>
        </p:txBody>
      </p:sp>
      <p:pic>
        <p:nvPicPr>
          <p:cNvPr id="9" name="Picture Placeholder 8" descr="&quot;&quot;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25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Strengths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CAD Modeling </a:t>
            </a:r>
          </a:p>
          <a:p>
            <a:r>
              <a:rPr lang="en-US" dirty="0"/>
              <a:t>Controls / Motion Experience </a:t>
            </a:r>
          </a:p>
          <a:p>
            <a:r>
              <a:rPr lang="en-US" dirty="0"/>
              <a:t>Drive for documentation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Challenges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Little to no mechanical experience </a:t>
            </a:r>
          </a:p>
          <a:p>
            <a:r>
              <a:rPr lang="en-US" dirty="0"/>
              <a:t>Supply logistics </a:t>
            </a:r>
          </a:p>
          <a:p>
            <a:r>
              <a:rPr lang="en-US" dirty="0"/>
              <a:t>Feature creep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8B9EFA0-CD72-481F-960A-7A4CBF18A1B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r="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400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Management – The Good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Responsibility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0233" y="2491137"/>
            <a:ext cx="3433673" cy="335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 clear goals aligned with overall vision</a:t>
            </a:r>
          </a:p>
          <a:p>
            <a:pPr>
              <a:lnSpc>
                <a:spcPct val="150000"/>
              </a:lnSpc>
            </a:pPr>
            <a:r>
              <a:rPr lang="en-US" dirty="0"/>
              <a:t>Encourage buy-in and personal achievement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Communication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484642" y="2490397"/>
            <a:ext cx="3433673" cy="335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Use a common method of communication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Communicate early and often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Structure 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357566" y="2491507"/>
            <a:ext cx="3568545" cy="3356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Having a clear vision of the overall goal</a:t>
            </a:r>
          </a:p>
          <a:p>
            <a:pPr>
              <a:lnSpc>
                <a:spcPct val="150000"/>
              </a:lnSpc>
            </a:pPr>
            <a:r>
              <a:rPr lang="en-US" dirty="0"/>
              <a:t>Maintain regular meetings for feedback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87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Management – The Bad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Accountability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0233" y="2491137"/>
            <a:ext cx="3433673" cy="3356400"/>
          </a:xfrm>
        </p:spPr>
        <p:txBody>
          <a:bodyPr/>
          <a:lstStyle/>
          <a:p>
            <a:r>
              <a:rPr lang="en-US" dirty="0"/>
              <a:t>Backup plans for failure </a:t>
            </a:r>
          </a:p>
          <a:p>
            <a:r>
              <a:rPr lang="en-US" dirty="0"/>
              <a:t>Managing expectations </a:t>
            </a:r>
          </a:p>
          <a:p>
            <a:r>
              <a:rPr lang="en-US" dirty="0"/>
              <a:t>Reasonable requirements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Documentation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484642" y="2490397"/>
            <a:ext cx="3433673" cy="3356400"/>
          </a:xfrm>
        </p:spPr>
        <p:txBody>
          <a:bodyPr/>
          <a:lstStyle/>
          <a:p>
            <a:r>
              <a:rPr lang="en-US" dirty="0"/>
              <a:t>Ensure record keeping for future work </a:t>
            </a:r>
          </a:p>
          <a:p>
            <a:r>
              <a:rPr lang="en-US" dirty="0"/>
              <a:t>Standardize repositories for information 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Empowerment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357566" y="2491507"/>
            <a:ext cx="3568545" cy="3356400"/>
          </a:xfrm>
        </p:spPr>
        <p:txBody>
          <a:bodyPr/>
          <a:lstStyle/>
          <a:p>
            <a:r>
              <a:rPr lang="en-US" dirty="0"/>
              <a:t>Give teams more flexibility </a:t>
            </a:r>
          </a:p>
          <a:p>
            <a:r>
              <a:rPr lang="en-US" dirty="0"/>
              <a:t>Let individuals make decisions independently </a:t>
            </a:r>
          </a:p>
        </p:txBody>
      </p:sp>
    </p:spTree>
    <p:extLst>
      <p:ext uri="{BB962C8B-B14F-4D97-AF65-F5344CB8AC3E}">
        <p14:creationId xmlns:p14="http://schemas.microsoft.com/office/powerpoint/2010/main" val="141734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26B149-4AF9-8B4E-8C98-B39142D7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pic>
        <p:nvPicPr>
          <p:cNvPr id="11" name="Picture Placeholder 10" descr="A picture containing plant, vector graphics&#10;&#10;Description automatically generated">
            <a:extLst>
              <a:ext uri="{FF2B5EF4-FFF2-40B4-BE49-F238E27FC236}">
                <a16:creationId xmlns:a16="http://schemas.microsoft.com/office/drawing/2014/main" id="{193828C7-E699-43F2-A026-3A2F005E46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r="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9579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Mechanical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Clr>
                <a:srgbClr val="DC4305"/>
              </a:buClr>
              <a:buSzPct val="100000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Improved stability for load bearing carriages </a:t>
            </a:r>
          </a:p>
          <a:p>
            <a:pPr>
              <a:buClr>
                <a:srgbClr val="DC4305"/>
              </a:buClr>
              <a:buSzPct val="100000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Simplified assembly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Electrical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DC4305"/>
              </a:buClr>
              <a:buSzPct val="100000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Upgraded firmware </a:t>
            </a:r>
          </a:p>
          <a:p>
            <a:pPr>
              <a:buClr>
                <a:srgbClr val="DC4305"/>
              </a:buClr>
              <a:buSzPct val="100000"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Positive and Negative Limits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Software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More visuals on the website </a:t>
            </a:r>
          </a:p>
          <a:p>
            <a:r>
              <a:rPr lang="en-US" dirty="0"/>
              <a:t>RGB NDVI measurement using CV 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CBDD331B-755E-46D2-A8A8-E46C55E5DA4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r="157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72001F2-BA18-4184-9A4B-A05D23456A4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r="157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E7238B6-28FC-49CD-9274-05679C6034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" r="7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95762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7859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Hyperspectral imaging is an important component of NDVI analysis</a:t>
            </a:r>
          </a:p>
          <a:p>
            <a:pPr>
              <a:lnSpc>
                <a:spcPct val="150000"/>
              </a:lnSpc>
            </a:pPr>
            <a:r>
              <a:rPr lang="en-US" dirty="0"/>
              <a:t>Imaging systems can be used on drones but can miss small details</a:t>
            </a:r>
          </a:p>
          <a:p>
            <a:pPr>
              <a:lnSpc>
                <a:spcPct val="150000"/>
              </a:lnSpc>
            </a:pPr>
            <a:r>
              <a:rPr lang="en-US" dirty="0"/>
              <a:t>Repeatability and time variation are critical</a:t>
            </a:r>
          </a:p>
        </p:txBody>
      </p:sp>
      <p:pic>
        <p:nvPicPr>
          <p:cNvPr id="11" name="Picture Placeholder 10" descr="A picture containing text, colorful, graffiti&#10;&#10;Description automatically generated">
            <a:extLst>
              <a:ext uri="{FF2B5EF4-FFF2-40B4-BE49-F238E27FC236}">
                <a16:creationId xmlns:a16="http://schemas.microsoft.com/office/drawing/2014/main" id="{60053F39-02ED-4A55-B71F-8A5B5AD881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2" r="12252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37FA01-CC23-437B-8D74-538AA8ADBB27}"/>
              </a:ext>
            </a:extLst>
          </p:cNvPr>
          <p:cNvSpPr txBox="1"/>
          <p:nvPr/>
        </p:nvSpPr>
        <p:spPr>
          <a:xfrm>
            <a:off x="1308997" y="6211669"/>
            <a:ext cx="610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"Flickr." Flickr, 2 Mar. 2022, www.flickr.com/photos/mapbox/12322495485.</a:t>
            </a:r>
          </a:p>
        </p:txBody>
      </p:sp>
    </p:spTree>
    <p:extLst>
      <p:ext uri="{BB962C8B-B14F-4D97-AF65-F5344CB8AC3E}">
        <p14:creationId xmlns:p14="http://schemas.microsoft.com/office/powerpoint/2010/main" val="133613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Operation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pic>
        <p:nvPicPr>
          <p:cNvPr id="5" name="Content Placeholder 4" descr="A picture containing sky, ground, grass, outdoor&#10;&#10;Description automatically generated">
            <a:extLst>
              <a:ext uri="{FF2B5EF4-FFF2-40B4-BE49-F238E27FC236}">
                <a16:creationId xmlns:a16="http://schemas.microsoft.com/office/drawing/2014/main" id="{D4C41C53-FB70-4272-BED2-CBD55C285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88" y="1622045"/>
            <a:ext cx="9879012" cy="4706110"/>
          </a:xfrm>
        </p:spPr>
      </p:pic>
    </p:spTree>
    <p:extLst>
      <p:ext uri="{BB962C8B-B14F-4D97-AF65-F5344CB8AC3E}">
        <p14:creationId xmlns:p14="http://schemas.microsoft.com/office/powerpoint/2010/main" val="136481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1D / 2D mounted camera for automated crop imaging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20’ x 90’ possible area  </a:t>
            </a:r>
          </a:p>
          <a:p>
            <a:pPr>
              <a:lnSpc>
                <a:spcPct val="150000"/>
              </a:lnSpc>
            </a:pPr>
            <a:r>
              <a:rPr lang="en-US" dirty="0"/>
              <a:t>Weatherproof</a:t>
            </a:r>
          </a:p>
          <a:p>
            <a:pPr>
              <a:lnSpc>
                <a:spcPct val="150000"/>
              </a:lnSpc>
            </a:pPr>
            <a:r>
              <a:rPr lang="en-US" dirty="0"/>
              <a:t>Modular design for size constraints </a:t>
            </a:r>
          </a:p>
          <a:p>
            <a:pPr>
              <a:lnSpc>
                <a:spcPct val="150000"/>
              </a:lnSpc>
            </a:pPr>
            <a:r>
              <a:rPr lang="en-US" dirty="0"/>
              <a:t>Plug and Play Electronics </a:t>
            </a:r>
          </a:p>
          <a:p>
            <a:pPr>
              <a:lnSpc>
                <a:spcPct val="150000"/>
              </a:lnSpc>
            </a:pPr>
            <a:r>
              <a:rPr lang="en-US" dirty="0"/>
              <a:t>Easy to use User-Interface and data management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9" name="Picture 8" descr="A picture containing sky, grass, outdoor, ground&#10;&#10;Description automatically generated">
            <a:extLst>
              <a:ext uri="{FF2B5EF4-FFF2-40B4-BE49-F238E27FC236}">
                <a16:creationId xmlns:a16="http://schemas.microsoft.com/office/drawing/2014/main" id="{8A7531C2-6912-4952-8C1D-BA7175A5E1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5" r="18196" b="440"/>
          <a:stretch/>
        </p:blipFill>
        <p:spPr>
          <a:xfrm>
            <a:off x="7546904" y="1815353"/>
            <a:ext cx="4389602" cy="43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9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2838" y="1200355"/>
            <a:ext cx="1748466" cy="49492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DC4405"/>
                </a:solidFill>
              </a:rPr>
              <a:t>Project Start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4E884-6182-4BBB-9A0E-2CAB84471861}"/>
              </a:ext>
            </a:extLst>
          </p:cNvPr>
          <p:cNvSpPr txBox="1"/>
          <p:nvPr/>
        </p:nvSpPr>
        <p:spPr>
          <a:xfrm>
            <a:off x="3047071" y="324433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8" name="Google Shape;771;p48">
            <a:extLst>
              <a:ext uri="{FF2B5EF4-FFF2-40B4-BE49-F238E27FC236}">
                <a16:creationId xmlns:a16="http://schemas.microsoft.com/office/drawing/2014/main" id="{D1D28CEE-1CC2-469D-916D-F9AB1CC49F15}"/>
              </a:ext>
            </a:extLst>
          </p:cNvPr>
          <p:cNvGrpSpPr/>
          <p:nvPr/>
        </p:nvGrpSpPr>
        <p:grpSpPr>
          <a:xfrm>
            <a:off x="1235095" y="1493300"/>
            <a:ext cx="723375" cy="1124396"/>
            <a:chOff x="4318975" y="1083450"/>
            <a:chExt cx="529800" cy="591305"/>
          </a:xfrm>
          <a:solidFill>
            <a:srgbClr val="DC4405"/>
          </a:solidFill>
        </p:grpSpPr>
        <p:sp>
          <p:nvSpPr>
            <p:cNvPr id="10" name="Google Shape;772;p48">
              <a:extLst>
                <a:ext uri="{FF2B5EF4-FFF2-40B4-BE49-F238E27FC236}">
                  <a16:creationId xmlns:a16="http://schemas.microsoft.com/office/drawing/2014/main" id="{9D5A29D4-0C87-45FD-85F5-C401A5DDF16B}"/>
                </a:ext>
              </a:extLst>
            </p:cNvPr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773;p48">
              <a:extLst>
                <a:ext uri="{FF2B5EF4-FFF2-40B4-BE49-F238E27FC236}">
                  <a16:creationId xmlns:a16="http://schemas.microsoft.com/office/drawing/2014/main" id="{7766C967-EA31-4A96-8AB3-3BA89172E332}"/>
                </a:ext>
              </a:extLst>
            </p:cNvPr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grpFill/>
            <a:ln w="9525" cap="flat" cmpd="sng">
              <a:solidFill>
                <a:srgbClr val="80201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D77CEC-6E86-4650-887C-6BB172B6F849}"/>
              </a:ext>
            </a:extLst>
          </p:cNvPr>
          <p:cNvSpPr txBox="1">
            <a:spLocks/>
          </p:cNvSpPr>
          <p:nvPr/>
        </p:nvSpPr>
        <p:spPr>
          <a:xfrm>
            <a:off x="2172837" y="1742083"/>
            <a:ext cx="2570613" cy="11243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High-level requirements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Rough Prototype in CAD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General feasibility assessment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Electrical Junior Design Teams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762605-7B3F-4F15-8E25-7A1D0B95E924}"/>
              </a:ext>
            </a:extLst>
          </p:cNvPr>
          <p:cNvSpPr txBox="1">
            <a:spLocks/>
          </p:cNvSpPr>
          <p:nvPr/>
        </p:nvSpPr>
        <p:spPr>
          <a:xfrm>
            <a:off x="653354" y="1443227"/>
            <a:ext cx="738483" cy="504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DC4405"/>
                </a:solidFill>
              </a:rPr>
              <a:t>Winter 2021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623756-6DAD-4E8A-B423-C10BFCA53E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64979" y="1194230"/>
            <a:ext cx="4330082" cy="32475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098336-5652-4348-B136-E4B857A0C2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1" t="8307" r="19700"/>
          <a:stretch/>
        </p:blipFill>
        <p:spPr>
          <a:xfrm rot="5400000">
            <a:off x="5042273" y="1456007"/>
            <a:ext cx="3149597" cy="2323378"/>
          </a:xfrm>
          <a:prstGeom prst="rect">
            <a:avLst/>
          </a:prstGeom>
        </p:spPr>
      </p:pic>
      <p:pic>
        <p:nvPicPr>
          <p:cNvPr id="22" name="Picture 21" descr="A picture containing sky, light&#10;&#10;Description automatically generated">
            <a:extLst>
              <a:ext uri="{FF2B5EF4-FFF2-40B4-BE49-F238E27FC236}">
                <a16:creationId xmlns:a16="http://schemas.microsoft.com/office/drawing/2014/main" id="{36A0B1AF-72BE-472E-A515-4C3746556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670" y="2997656"/>
            <a:ext cx="3846802" cy="27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5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pic>
        <p:nvPicPr>
          <p:cNvPr id="6" name="Picture Placeholder 5" descr="&quot;&quot;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2838" y="1200355"/>
            <a:ext cx="1748466" cy="49492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Project Start</a:t>
            </a:r>
          </a:p>
        </p:txBody>
      </p:sp>
      <p:grpSp>
        <p:nvGrpSpPr>
          <p:cNvPr id="8" name="Google Shape;771;p48">
            <a:extLst>
              <a:ext uri="{FF2B5EF4-FFF2-40B4-BE49-F238E27FC236}">
                <a16:creationId xmlns:a16="http://schemas.microsoft.com/office/drawing/2014/main" id="{D1D28CEE-1CC2-469D-916D-F9AB1CC49F15}"/>
              </a:ext>
            </a:extLst>
          </p:cNvPr>
          <p:cNvGrpSpPr/>
          <p:nvPr/>
        </p:nvGrpSpPr>
        <p:grpSpPr>
          <a:xfrm>
            <a:off x="1235095" y="1493300"/>
            <a:ext cx="723375" cy="1124396"/>
            <a:chOff x="4318975" y="1083450"/>
            <a:chExt cx="529800" cy="591305"/>
          </a:xfrm>
          <a:solidFill>
            <a:schemeClr val="bg1">
              <a:lumMod val="65000"/>
            </a:schemeClr>
          </a:solidFill>
        </p:grpSpPr>
        <p:sp>
          <p:nvSpPr>
            <p:cNvPr id="10" name="Google Shape;772;p48">
              <a:extLst>
                <a:ext uri="{FF2B5EF4-FFF2-40B4-BE49-F238E27FC236}">
                  <a16:creationId xmlns:a16="http://schemas.microsoft.com/office/drawing/2014/main" id="{9D5A29D4-0C87-45FD-85F5-C401A5DDF16B}"/>
                </a:ext>
              </a:extLst>
            </p:cNvPr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773;p48">
              <a:extLst>
                <a:ext uri="{FF2B5EF4-FFF2-40B4-BE49-F238E27FC236}">
                  <a16:creationId xmlns:a16="http://schemas.microsoft.com/office/drawing/2014/main" id="{7766C967-EA31-4A96-8AB3-3BA89172E332}"/>
                </a:ext>
              </a:extLst>
            </p:cNvPr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grpFill/>
            <a:ln w="952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D77CEC-6E86-4650-887C-6BB172B6F849}"/>
              </a:ext>
            </a:extLst>
          </p:cNvPr>
          <p:cNvSpPr txBox="1">
            <a:spLocks/>
          </p:cNvSpPr>
          <p:nvPr/>
        </p:nvSpPr>
        <p:spPr>
          <a:xfrm>
            <a:off x="2172837" y="1742083"/>
            <a:ext cx="2566431" cy="100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>
              <a:solidFill>
                <a:srgbClr val="DC4405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762605-7B3F-4F15-8E25-7A1D0B95E924}"/>
              </a:ext>
            </a:extLst>
          </p:cNvPr>
          <p:cNvSpPr txBox="1">
            <a:spLocks/>
          </p:cNvSpPr>
          <p:nvPr/>
        </p:nvSpPr>
        <p:spPr>
          <a:xfrm>
            <a:off x="653354" y="1443227"/>
            <a:ext cx="738483" cy="504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Winter 2021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3F0AB1D-9624-47AE-AEA2-D1CC2FF4C7E4}"/>
              </a:ext>
            </a:extLst>
          </p:cNvPr>
          <p:cNvSpPr txBox="1">
            <a:spLocks/>
          </p:cNvSpPr>
          <p:nvPr/>
        </p:nvSpPr>
        <p:spPr>
          <a:xfrm>
            <a:off x="2172838" y="2297472"/>
            <a:ext cx="1748466" cy="4949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Courier New" panose="02070309020205020404" pitchFamily="49" charset="0"/>
              <a:buNone/>
            </a:pPr>
            <a:r>
              <a:rPr lang="en-US" b="1" dirty="0">
                <a:solidFill>
                  <a:srgbClr val="DC4405"/>
                </a:solidFill>
              </a:rPr>
              <a:t>First Revision</a:t>
            </a:r>
          </a:p>
        </p:txBody>
      </p:sp>
      <p:grpSp>
        <p:nvGrpSpPr>
          <p:cNvPr id="17" name="Google Shape;771;p48">
            <a:extLst>
              <a:ext uri="{FF2B5EF4-FFF2-40B4-BE49-F238E27FC236}">
                <a16:creationId xmlns:a16="http://schemas.microsoft.com/office/drawing/2014/main" id="{AF6C08A5-986C-40E0-8971-915770E4D50A}"/>
              </a:ext>
            </a:extLst>
          </p:cNvPr>
          <p:cNvGrpSpPr/>
          <p:nvPr/>
        </p:nvGrpSpPr>
        <p:grpSpPr>
          <a:xfrm>
            <a:off x="1235095" y="2590417"/>
            <a:ext cx="723375" cy="1124396"/>
            <a:chOff x="4318975" y="1083450"/>
            <a:chExt cx="529800" cy="591305"/>
          </a:xfrm>
          <a:solidFill>
            <a:srgbClr val="DC4405"/>
          </a:solidFill>
        </p:grpSpPr>
        <p:sp>
          <p:nvSpPr>
            <p:cNvPr id="18" name="Google Shape;772;p48">
              <a:extLst>
                <a:ext uri="{FF2B5EF4-FFF2-40B4-BE49-F238E27FC236}">
                  <a16:creationId xmlns:a16="http://schemas.microsoft.com/office/drawing/2014/main" id="{3C79676E-27C6-464B-B479-8BEEC18E6F49}"/>
                </a:ext>
              </a:extLst>
            </p:cNvPr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773;p48">
              <a:extLst>
                <a:ext uri="{FF2B5EF4-FFF2-40B4-BE49-F238E27FC236}">
                  <a16:creationId xmlns:a16="http://schemas.microsoft.com/office/drawing/2014/main" id="{42CEBE76-E28E-425D-B691-49D5CA93DF44}"/>
                </a:ext>
              </a:extLst>
            </p:cNvPr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grpFill/>
            <a:ln w="9525" cap="flat" cmpd="sng">
              <a:solidFill>
                <a:srgbClr val="802017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9AC5922-5514-4C50-8CDE-B9326D64A00E}"/>
              </a:ext>
            </a:extLst>
          </p:cNvPr>
          <p:cNvSpPr txBox="1">
            <a:spLocks/>
          </p:cNvSpPr>
          <p:nvPr/>
        </p:nvSpPr>
        <p:spPr>
          <a:xfrm>
            <a:off x="2172837" y="2839200"/>
            <a:ext cx="2566431" cy="1003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Detailed requirement list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System Block Diagram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Accurate CAD model (Rev 1.0)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DC4405"/>
                </a:solidFill>
              </a:rPr>
              <a:t>PCB Design and Assembly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>
              <a:solidFill>
                <a:srgbClr val="DC4405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E6289B2-72E1-481C-BA3C-EBC9530B642C}"/>
              </a:ext>
            </a:extLst>
          </p:cNvPr>
          <p:cNvSpPr txBox="1">
            <a:spLocks/>
          </p:cNvSpPr>
          <p:nvPr/>
        </p:nvSpPr>
        <p:spPr>
          <a:xfrm>
            <a:off x="653354" y="2540344"/>
            <a:ext cx="738483" cy="504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 err="1">
                <a:solidFill>
                  <a:srgbClr val="DC4405"/>
                </a:solidFill>
              </a:rPr>
              <a:t>Sp</a:t>
            </a:r>
            <a:r>
              <a:rPr lang="en-US" sz="1400" b="1" dirty="0">
                <a:solidFill>
                  <a:srgbClr val="DC4405"/>
                </a:solidFill>
              </a:rPr>
              <a:t>/</a:t>
            </a:r>
            <a:r>
              <a:rPr lang="en-US" sz="1400" b="1" dirty="0" err="1">
                <a:solidFill>
                  <a:srgbClr val="DC4405"/>
                </a:solidFill>
              </a:rPr>
              <a:t>Su</a:t>
            </a:r>
            <a:r>
              <a:rPr lang="en-US" sz="1400" b="1" dirty="0">
                <a:solidFill>
                  <a:srgbClr val="DC4405"/>
                </a:solidFill>
              </a:rPr>
              <a:t> 2021</a:t>
            </a:r>
          </a:p>
        </p:txBody>
      </p:sp>
      <p:pic>
        <p:nvPicPr>
          <p:cNvPr id="25" name="Picture 2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C685EE2-E5FC-42CF-BC45-1088827D1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637" y="530337"/>
            <a:ext cx="1684191" cy="1559724"/>
          </a:xfrm>
          <a:prstGeom prst="rect">
            <a:avLst/>
          </a:prstGeom>
        </p:spPr>
      </p:pic>
      <p:pic>
        <p:nvPicPr>
          <p:cNvPr id="26" name="Picture 2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BC49CD6-287D-4469-A536-B598CCBFA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371" y="490579"/>
            <a:ext cx="2574419" cy="2850379"/>
          </a:xfrm>
          <a:prstGeom prst="rect">
            <a:avLst/>
          </a:prstGeom>
        </p:spPr>
      </p:pic>
      <p:pic>
        <p:nvPicPr>
          <p:cNvPr id="14" name="Picture 13" descr="A picture containing dirty&#10;&#10;Description automatically generated">
            <a:extLst>
              <a:ext uri="{FF2B5EF4-FFF2-40B4-BE49-F238E27FC236}">
                <a16:creationId xmlns:a16="http://schemas.microsoft.com/office/drawing/2014/main" id="{C751BEB5-F9CD-4038-9F2F-7A2BEE1B16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48" y="4065601"/>
            <a:ext cx="5093861" cy="2426586"/>
          </a:xfrm>
          <a:prstGeom prst="rect">
            <a:avLst/>
          </a:prstGeom>
        </p:spPr>
      </p:pic>
      <p:pic>
        <p:nvPicPr>
          <p:cNvPr id="27" name="Picture 2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A7E60BA-BC7B-4544-BFD5-3E3A0085A9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t="-4157" r="33173" b="1"/>
          <a:stretch/>
        </p:blipFill>
        <p:spPr>
          <a:xfrm rot="5400000">
            <a:off x="5090763" y="778833"/>
            <a:ext cx="2646507" cy="2149515"/>
          </a:xfrm>
          <a:prstGeom prst="rect">
            <a:avLst/>
          </a:prstGeom>
        </p:spPr>
      </p:pic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2665C394-616A-4F4F-BA4E-E823E93681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49" y="3803069"/>
            <a:ext cx="5931241" cy="26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22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1257&quot;&gt;&lt;object type=&quot;3&quot; unique_id=&quot;11746&quot;&gt;&lt;property id=&quot;20148&quot; value=&quot;5&quot;/&gt;&lt;property id=&quot;20300&quot; value=&quot;Slide 1&quot;/&gt;&lt;property id=&quot;20307&quot; value=&quot;265&quot;/&gt;&lt;/object&gt;&lt;object type=&quot;3&quot; unique_id=&quot;11747&quot;&gt;&lt;property id=&quot;20148&quot; value=&quot;5&quot;/&gt;&lt;property id=&quot;20300&quot; value=&quot;Slide 2 - &amp;quot;TITLE OF YOUR PRESENTATION&amp;quot;&quot;/&gt;&lt;property id=&quot;20307&quot; value=&quot;266&quot;/&gt;&lt;/object&gt;&lt;object type=&quot;3&quot; unique_id=&quot;11887&quot;&gt;&lt;property id=&quot;20148&quot; value=&quot;5&quot;/&gt;&lt;property id=&quot;20300&quot; value=&quot;Slide 3 - &amp;quot;Title for Single Column Slide&amp;quot;&quot;/&gt;&lt;property id=&quot;20307&quot; value=&quot;267&quot;/&gt;&lt;/object&gt;&lt;object type=&quot;3&quot; unique_id=&quot;11915&quot;&gt;&lt;property id=&quot;20148&quot; value=&quot;5&quot;/&gt;&lt;property id=&quot;20300&quot; value=&quot;Slide 4 - &amp;quot;Title for Single Column Slide&amp;quot;&quot;/&gt;&lt;property id=&quot;20307&quot; value=&quot;268&quot;/&gt;&lt;/object&gt;&lt;object type=&quot;3&quot; unique_id=&quot;11916&quot;&gt;&lt;property id=&quot;20148&quot; value=&quot;5&quot;/&gt;&lt;property id=&quot;20300&quot; value=&quot;Slide 5 - &amp;quot;Title of Three Major Concepts&amp;quot;&quot;/&gt;&lt;property id=&quot;20307&quot; value=&quot;269&quot;/&gt;&lt;/object&gt;&lt;object type=&quot;3&quot; unique_id=&quot;11966&quot;&gt;&lt;property id=&quot;20148&quot; value=&quot;5&quot;/&gt;&lt;property id=&quot;20300&quot; value=&quot;Slide 6 - &amp;quot;Title of Three Major Concepts&amp;quot;&quot;/&gt;&lt;property id=&quot;20307&quot; value=&quot;270&quot;/&gt;&lt;/object&gt;&lt;object type=&quot;3&quot; unique_id=&quot;11967&quot;&gt;&lt;property id=&quot;20148&quot; value=&quot;5&quot;/&gt;&lt;property id=&quot;20300&quot; value=&quot;Slide 7 - &amp;quot;Transition To Next Section&amp;quot;&quot;/&gt;&lt;property id=&quot;20307&quot; value=&quot;271&quot;/&gt;&lt;/object&gt;&lt;object type=&quot;3&quot; unique_id=&quot;11968&quot;&gt;&lt;property id=&quot;20148&quot; value=&quot;5&quot;/&gt;&lt;property id=&quot;20300&quot; value=&quot;Slide 8 - &amp;quot;A Vertical Picture is Worth a Thousand Words&amp;quot;&quot;/&gt;&lt;property id=&quot;20307&quot; value=&quot;272&quot;/&gt;&lt;/object&gt;&lt;object type=&quot;3&quot; unique_id=&quot;12109&quot;&gt;&lt;property id=&quot;20148&quot; value=&quot;5&quot;/&gt;&lt;property id=&quot;20300&quot; value=&quot;Slide 9 - &amp;quot;A Vertical Picture is Worth a Thousand Words&amp;quot;&quot;/&gt;&lt;property id=&quot;20307&quot; value=&quot;273&quot;/&gt;&lt;/object&gt;&lt;object type=&quot;3&quot; unique_id=&quot;12110&quot;&gt;&lt;property id=&quot;20148&quot; value=&quot;5&quot;/&gt;&lt;property id=&quot;20300&quot; value=&quot;Slide 10 - &amp;quot;A Horizontal Image&amp;quot;&quot;/&gt;&lt;property id=&quot;20307&quot; value=&quot;274&quot;/&gt;&lt;/object&gt;&lt;object type=&quot;3&quot; unique_id=&quot;12111&quot;&gt;&lt;property id=&quot;20148&quot; value=&quot;5&quot;/&gt;&lt;property id=&quot;20300&quot; value=&quot;Slide 11 - &amp;quot;A Horizontal Image&amp;quot;&quot;/&gt;&lt;property id=&quot;20307&quot; value=&quot;275&quot;/&gt;&lt;/object&gt;&lt;object type=&quot;3&quot; unique_id=&quot;12112&quot;&gt;&lt;property id=&quot;20148&quot; value=&quot;5&quot;/&gt;&lt;property id=&quot;20300&quot; value=&quot;Slide 12 - &amp;quot;Title for Three Column Slide with Icons&amp;quot;&quot;/&gt;&lt;property id=&quot;20307&quot; value=&quot;276&quot;/&gt;&lt;/object&gt;&lt;object type=&quot;3&quot; unique_id=&quot;12113&quot;&gt;&lt;property id=&quot;20148&quot; value=&quot;5&quot;/&gt;&lt;property id=&quot;20300&quot; value=&quot;Slide 13 - &amp;quot;Title for Three Column Slide&amp;quot;&quot;/&gt;&lt;property id=&quot;20307&quot; value=&quot;277&quot;/&gt;&lt;/object&gt;&lt;object type=&quot;3&quot; unique_id=&quot;12114&quot;&gt;&lt;property id=&quot;20148&quot; value=&quot;5&quot;/&gt;&lt;property id=&quot;20300&quot; value=&quot;Slide 14 - &amp;quot;Three Columns Without Icons&amp;quot;&quot;/&gt;&lt;property id=&quot;20307&quot; value=&quot;278&quot;/&gt;&lt;/object&gt;&lt;object type=&quot;3&quot; unique_id=&quot;12664&quot;&gt;&lt;property id=&quot;20148&quot; value=&quot;5&quot;/&gt;&lt;property id=&quot;20300&quot; value=&quot;Slide 15 - &amp;quot;Three Columns Without Icons&amp;quot;&quot;/&gt;&lt;property id=&quot;20307&quot; value=&quot;279&quot;/&gt;&lt;/object&gt;&lt;object type=&quot;3&quot; unique_id=&quot;12665&quot;&gt;&lt;property id=&quot;20148&quot; value=&quot;5&quot;/&gt;&lt;property id=&quot;20300&quot; value=&quot;Slide 16 - &amp;quot;Title for Two Column Slide&amp;quot;&quot;/&gt;&lt;property id=&quot;20307&quot; value=&quot;280&quot;/&gt;&lt;/object&gt;&lt;object type=&quot;3&quot; unique_id=&quot;12666&quot;&gt;&lt;property id=&quot;20148&quot; value=&quot;5&quot;/&gt;&lt;property id=&quot;20300&quot; value=&quot;Slide 17 - &amp;quot;Title for Two Column Slide&amp;quot;&quot;/&gt;&lt;property id=&quot;20307&quot; value=&quot;281&quot;/&gt;&lt;/object&gt;&lt;object type=&quot;3&quot; unique_id=&quot;12667&quot;&gt;&lt;property id=&quot;20148&quot; value=&quot;5&quot;/&gt;&lt;property id=&quot;20300&quot; value=&quot;Slide 18&quot;/&gt;&lt;property id=&quot;20307&quot; value=&quot;282&quot;/&gt;&lt;/object&gt;&lt;object type=&quot;3&quot; unique_id=&quot;12668&quot;&gt;&lt;property id=&quot;20148&quot; value=&quot;5&quot;/&gt;&lt;property id=&quot;20300&quot; value=&quot;Slide 19&quot;/&gt;&lt;property id=&quot;20307&quot; value=&quot;283&quot;/&gt;&lt;/object&gt;&lt;object type=&quot;3&quot; unique_id=&quot;12669&quot;&gt;&lt;property id=&quot;20148&quot; value=&quot;5&quot;/&gt;&lt;property id=&quot;20300&quot; value=&quot;Slide 20&quot;/&gt;&lt;property id=&quot;20307&quot; value=&quot;284&quot;/&gt;&lt;/object&gt;&lt;object type=&quot;3&quot; unique_id=&quot;12670&quot;&gt;&lt;property id=&quot;20148&quot; value=&quot;5&quot;/&gt;&lt;property id=&quot;20300&quot; value=&quot;Slide 21&quot;/&gt;&lt;property id=&quot;20307&quot; value=&quot;285&quot;/&gt;&lt;/object&gt;&lt;object type=&quot;3&quot; unique_id=&quot;12671&quot;&gt;&lt;property id=&quot;20148&quot; value=&quot;5&quot;/&gt;&lt;property id=&quot;20300&quot; value=&quot;Slide 22&quot;/&gt;&lt;property id=&quot;20307&quot; value=&quot;286&quot;/&gt;&lt;/object&gt;&lt;object type=&quot;3&quot; unique_id=&quot;12672&quot;&gt;&lt;property id=&quot;20148&quot; value=&quot;5&quot;/&gt;&lt;property id=&quot;20300&quot; value=&quot;Slide 23&quot;/&gt;&lt;property id=&quot;20307&quot; value=&quot;287&quot;/&gt;&lt;/object&gt;&lt;object type=&quot;3&quot; unique_id=&quot;12673&quot;&gt;&lt;property id=&quot;20148&quot; value=&quot;5&quot;/&gt;&lt;property id=&quot;20300&quot; value=&quot;Slide 24&quot;/&gt;&lt;property id=&quot;20307&quot; value=&quot;288&quot;/&gt;&lt;/object&gt;&lt;object type=&quot;3&quot; unique_id=&quot;12674&quot;&gt;&lt;property id=&quot;20148&quot; value=&quot;5&quot;/&gt;&lt;property id=&quot;20300&quot; value=&quot;Slide 25&quot;/&gt;&lt;property id=&quot;20307&quot; value=&quot;289&quot;/&gt;&lt;/object&gt;&lt;object type=&quot;3&quot; unique_id=&quot;12675&quot;&gt;&lt;property id=&quot;20148&quot; value=&quot;5&quot;/&gt;&lt;property id=&quot;20300&quot; value=&quot;Slide 26 - &amp;quot;Title for Quantifiable Figures&amp;quot;&quot;/&gt;&lt;property id=&quot;20307&quot; value=&quot;290&quot;/&gt;&lt;/object&gt;&lt;object type=&quot;3&quot; unique_id=&quot;12676&quot;&gt;&lt;property id=&quot;20148&quot; value=&quot;5&quot;/&gt;&lt;property id=&quot;20300&quot; value=&quot;Slide 27 - &amp;quot;Timeline Title&amp;quot;&quot;/&gt;&lt;property id=&quot;20307&quot; value=&quot;291&quot;/&gt;&lt;/object&gt;&lt;object type=&quot;3&quot; unique_id=&quot;12677&quot;&gt;&lt;property id=&quot;20148&quot; value=&quot;5&quot;/&gt;&lt;property id=&quot;20300&quot; value=&quot;Slide 28 - &amp;quot;Timeline Title&amp;quot;&quot;/&gt;&lt;property id=&quot;20307&quot; value=&quot;292&quot;/&gt;&lt;/object&gt;&lt;object type=&quot;3&quot; unique_id=&quot;12678&quot;&gt;&lt;property id=&quot;20148&quot; value=&quot;5&quot;/&gt;&lt;property id=&quot;20300&quot; value=&quot;Slide 29 - &amp;quot;Timeline Title&amp;quot;&quot;/&gt;&lt;property id=&quot;20307&quot; value=&quot;293&quot;/&gt;&lt;/object&gt;&lt;object type=&quot;3&quot; unique_id=&quot;12679&quot;&gt;&lt;property id=&quot;20148&quot; value=&quot;5&quot;/&gt;&lt;property id=&quot;20300&quot; value=&quot;Slide 30 - &amp;quot;Timeline Title&amp;quot;&quot;/&gt;&lt;property id=&quot;20307&quot; value=&quot;294&quot;/&gt;&lt;/object&gt;&lt;object type=&quot;3&quot; unique_id=&quot;12680&quot;&gt;&lt;property id=&quot;20148&quot; value=&quot;5&quot;/&gt;&lt;property id=&quot;20300&quot; value=&quot;Slide 31 - &amp;quot;Citations&amp;quot;&quot;/&gt;&lt;property id=&quot;20307&quot; value=&quot;295&quot;/&gt;&lt;/object&gt;&lt;object type=&quot;3&quot; unique_id=&quot;12681&quot;&gt;&lt;property id=&quot;20148&quot; value=&quot;5&quot;/&gt;&lt;property id=&quot;20300&quot; value=&quot;Slide 32 - &amp;quot;THANK YOU&amp;quot;&quot;/&gt;&lt;property id=&quot;20307&quot; value=&quot;296&quot;/&gt;&lt;/object&gt;&lt;object type=&quot;3&quot; unique_id=&quot;12682&quot;&gt;&lt;property id=&quot;20148&quot; value=&quot;5&quot;/&gt;&lt;property id=&quot;20300&quot; value=&quot;Slide 33&quot;/&gt;&lt;property id=&quot;20307&quot; value=&quot;297&quot;/&gt;&lt;/object&gt;&lt;object type=&quot;3&quot; unique_id=&quot;12683&quot;&gt;&lt;property id=&quot;20148&quot; value=&quot;5&quot;/&gt;&lt;property id=&quot;20300&quot; value=&quot;Slide 34&quot;/&gt;&lt;property id=&quot;20307&quot; value=&quot;298&quot;/&gt;&lt;/object&gt;&lt;/object&gt;&lt;object type=&quot;8&quot; unique_id=&quot;112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Verdana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6753</TotalTime>
  <Words>2243</Words>
  <Application>Microsoft Office PowerPoint</Application>
  <PresentationFormat>Widescreen</PresentationFormat>
  <Paragraphs>396</Paragraphs>
  <Slides>41</Slides>
  <Notes>37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Courier New</vt:lpstr>
      <vt:lpstr>Gill Sans</vt:lpstr>
      <vt:lpstr>Times</vt:lpstr>
      <vt:lpstr>Verdana</vt:lpstr>
      <vt:lpstr>Office Theme</vt:lpstr>
      <vt:lpstr>Automated Hyperspectral Imaging</vt:lpstr>
      <vt:lpstr>Project Preview </vt:lpstr>
      <vt:lpstr>Presentation Brief</vt:lpstr>
      <vt:lpstr>Project Overview</vt:lpstr>
      <vt:lpstr>Background</vt:lpstr>
      <vt:lpstr>Planned Operation</vt:lpstr>
      <vt:lpstr>Project Requirements</vt:lpstr>
      <vt:lpstr>Project Timeline</vt:lpstr>
      <vt:lpstr>Project Timeline</vt:lpstr>
      <vt:lpstr>Project Timeline</vt:lpstr>
      <vt:lpstr>Project Timeline</vt:lpstr>
      <vt:lpstr>Multi-Disciplinary Teams</vt:lpstr>
      <vt:lpstr>Mechanical overview</vt:lpstr>
      <vt:lpstr>Design Objectives</vt:lpstr>
      <vt:lpstr>Possible Motion Platforms</vt:lpstr>
      <vt:lpstr>Chosen Method</vt:lpstr>
      <vt:lpstr>Full Assembly</vt:lpstr>
      <vt:lpstr>Highlights</vt:lpstr>
      <vt:lpstr>Capstone Team Contribution</vt:lpstr>
      <vt:lpstr>Capstone Team Contribution</vt:lpstr>
      <vt:lpstr>Electrical overview</vt:lpstr>
      <vt:lpstr>Design Objectives</vt:lpstr>
      <vt:lpstr>System Diagram</vt:lpstr>
      <vt:lpstr>Power Over Ethernet* </vt:lpstr>
      <vt:lpstr>Integrated Stepper Driver </vt:lpstr>
      <vt:lpstr>GRBL Controller </vt:lpstr>
      <vt:lpstr>Electronics Box (Ebox)</vt:lpstr>
      <vt:lpstr>Junior Design Team Contribution</vt:lpstr>
      <vt:lpstr>Software overview</vt:lpstr>
      <vt:lpstr>Design Objectives</vt:lpstr>
      <vt:lpstr>Capstone Team Contribution</vt:lpstr>
      <vt:lpstr>ROS Nodes</vt:lpstr>
      <vt:lpstr>Web Interface</vt:lpstr>
      <vt:lpstr>Camera Interface</vt:lpstr>
      <vt:lpstr>Results</vt:lpstr>
      <vt:lpstr>Reflections and Future Iterations</vt:lpstr>
      <vt:lpstr>Personal Ability</vt:lpstr>
      <vt:lpstr>Team Management – The Good</vt:lpstr>
      <vt:lpstr>Team Management – The Bad</vt:lpstr>
      <vt:lpstr>Potential Improvements</vt:lpstr>
      <vt:lpstr>THANK YOU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Client Services</dc:creator>
  <cp:lastModifiedBy>Jorian Bruslind</cp:lastModifiedBy>
  <cp:revision>226</cp:revision>
  <dcterms:created xsi:type="dcterms:W3CDTF">2017-12-19T21:24:25Z</dcterms:created>
  <dcterms:modified xsi:type="dcterms:W3CDTF">2022-03-08T18:29:35Z</dcterms:modified>
</cp:coreProperties>
</file>